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83" r:id="rId3"/>
    <p:sldId id="279" r:id="rId4"/>
    <p:sldId id="287" r:id="rId5"/>
    <p:sldId id="288" r:id="rId6"/>
    <p:sldId id="290" r:id="rId7"/>
    <p:sldId id="289" r:id="rId8"/>
    <p:sldId id="257" r:id="rId9"/>
    <p:sldId id="256" r:id="rId10"/>
    <p:sldId id="259" r:id="rId11"/>
    <p:sldId id="260" r:id="rId12"/>
    <p:sldId id="261" r:id="rId13"/>
    <p:sldId id="262" r:id="rId14"/>
    <p:sldId id="263" r:id="rId15"/>
    <p:sldId id="265" r:id="rId16"/>
    <p:sldId id="264" r:id="rId17"/>
    <p:sldId id="266" r:id="rId18"/>
    <p:sldId id="267" r:id="rId19"/>
    <p:sldId id="280" r:id="rId20"/>
    <p:sldId id="268" r:id="rId21"/>
    <p:sldId id="269" r:id="rId22"/>
    <p:sldId id="270" r:id="rId23"/>
    <p:sldId id="271" r:id="rId24"/>
    <p:sldId id="27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1"/>
    <p:restoredTop sz="94704"/>
  </p:normalViewPr>
  <p:slideViewPr>
    <p:cSldViewPr snapToGrid="0" snapToObjects="1">
      <p:cViewPr varScale="1">
        <p:scale>
          <a:sx n="83" d="100"/>
          <a:sy n="83" d="100"/>
        </p:scale>
        <p:origin x="200" y="6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F8CD6-382E-8347-B382-B5233A7A54C1}" type="datetimeFigureOut">
              <a:rPr lang="fr-FR" smtClean="0"/>
              <a:t>04/03/2025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8583D-FCB8-8C49-B62D-3C1FEA0D73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8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71BD-84D7-1D4B-931A-25B87A11A548}" type="datetime1">
              <a:rPr lang="fr-FR" smtClean="0"/>
              <a:t>04/03/2025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04C6-0622-AF4C-AAAD-8B2FF7367EC2}" type="datetime1">
              <a:rPr lang="fr-FR" smtClean="0"/>
              <a:t>04/03/2025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A1FD-859B-A543-972C-A79E6D7EC399}" type="datetime1">
              <a:rPr lang="fr-FR" smtClean="0"/>
              <a:t>04/03/2025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9BE6-E086-6E40-B734-0A4BB26BB6CD}" type="datetime1">
              <a:rPr lang="fr-FR" smtClean="0"/>
              <a:t>04/03/2025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3CA9-C3CA-484D-807F-414E6134041E}" type="datetime1">
              <a:rPr lang="fr-FR" smtClean="0"/>
              <a:t>04/03/2025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740E-9794-2F41-ACEA-1251C87397C4}" type="datetime1">
              <a:rPr lang="fr-FR" smtClean="0"/>
              <a:t>04/03/2025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7A87-C652-3B43-AF98-AC9095CA84BA}" type="datetime1">
              <a:rPr lang="fr-FR" smtClean="0"/>
              <a:t>04/03/2025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084D-0263-1C4B-8959-069FE7DF6D6F}" type="datetime1">
              <a:rPr lang="fr-FR" smtClean="0"/>
              <a:t>04/03/2025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6BF7B-2222-8F4D-9B23-0DEB2DADD0B2}" type="datetime1">
              <a:rPr lang="fr-FR" smtClean="0"/>
              <a:t>04/03/2025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61A9-9680-5442-A7B1-03C577FC9941}" type="datetime1">
              <a:rPr lang="fr-FR" smtClean="0"/>
              <a:t>04/03/2025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A3FD-3857-4746-ADFA-E47432840037}" type="datetime1">
              <a:rPr lang="fr-FR" smtClean="0"/>
              <a:t>04/03/2025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DEB87-7CF5-8845-B27B-801DC4944F41}" type="datetime1">
              <a:rPr lang="fr-FR" smtClean="0"/>
              <a:t>04/03/2025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svg"/><Relationship Id="rId7" Type="http://schemas.openxmlformats.org/officeDocument/2006/relationships/image" Target="../media/image3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5.svg"/><Relationship Id="rId3" Type="http://schemas.openxmlformats.org/officeDocument/2006/relationships/image" Target="../media/image37.svg"/><Relationship Id="rId7" Type="http://schemas.openxmlformats.org/officeDocument/2006/relationships/image" Target="../media/image25.svg"/><Relationship Id="rId12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41.svg"/><Relationship Id="rId5" Type="http://schemas.openxmlformats.org/officeDocument/2006/relationships/image" Target="../media/image39.svg"/><Relationship Id="rId15" Type="http://schemas.openxmlformats.org/officeDocument/2006/relationships/image" Target="../media/image31.sv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27.sv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3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5.svg"/><Relationship Id="rId7" Type="http://schemas.openxmlformats.org/officeDocument/2006/relationships/image" Target="../media/image3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35.svg"/><Relationship Id="rId5" Type="http://schemas.openxmlformats.org/officeDocument/2006/relationships/image" Target="../media/image27.sv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.jp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svg"/><Relationship Id="rId3" Type="http://schemas.openxmlformats.org/officeDocument/2006/relationships/image" Target="../media/image37.svg"/><Relationship Id="rId7" Type="http://schemas.openxmlformats.org/officeDocument/2006/relationships/image" Target="../media/image25.svg"/><Relationship Id="rId12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35.svg"/><Relationship Id="rId5" Type="http://schemas.openxmlformats.org/officeDocument/2006/relationships/image" Target="../media/image39.svg"/><Relationship Id="rId15" Type="http://schemas.openxmlformats.org/officeDocument/2006/relationships/image" Target="../media/image31.svg"/><Relationship Id="rId10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openxmlformats.org/officeDocument/2006/relationships/image" Target="../media/image27.sv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B67AA9C-EEEC-99B6-8B5A-D6BED0AFB01A}"/>
              </a:ext>
            </a:extLst>
          </p:cNvPr>
          <p:cNvSpPr txBox="1"/>
          <p:nvPr/>
        </p:nvSpPr>
        <p:spPr>
          <a:xfrm>
            <a:off x="2084832" y="1172803"/>
            <a:ext cx="8183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Abadi" panose="020B0604020104020204" pitchFamily="34" charset="0"/>
              </a:rPr>
              <a:t>L’</a:t>
            </a:r>
            <a:r>
              <a:rPr lang="fr-FR" b="1" dirty="0">
                <a:solidFill>
                  <a:srgbClr val="000000"/>
                </a:solidFill>
                <a:latin typeface="Abadi" panose="020B0604020104020204" pitchFamily="34" charset="0"/>
              </a:rPr>
              <a:t>ISO/IEC 27001</a:t>
            </a:r>
            <a:r>
              <a:rPr lang="fr-FR" dirty="0">
                <a:solidFill>
                  <a:srgbClr val="000000"/>
                </a:solidFill>
                <a:latin typeface="Abadi" panose="020B0604020104020204" pitchFamily="34" charset="0"/>
              </a:rPr>
              <a:t> est une norme publiée par l’</a:t>
            </a:r>
            <a:r>
              <a:rPr lang="fr-FR" b="1" dirty="0">
                <a:solidFill>
                  <a:srgbClr val="000000"/>
                </a:solidFill>
                <a:latin typeface="Abadi" panose="020B0604020104020204" pitchFamily="34" charset="0"/>
              </a:rPr>
              <a:t>Organisation Internationale de Normalisation (ISO)</a:t>
            </a:r>
            <a:r>
              <a:rPr lang="fr-FR" dirty="0">
                <a:solidFill>
                  <a:srgbClr val="000000"/>
                </a:solidFill>
                <a:latin typeface="Abadi" panose="020B0604020104020204" pitchFamily="34" charset="0"/>
              </a:rPr>
              <a:t> et la </a:t>
            </a:r>
            <a:r>
              <a:rPr lang="fr-FR" b="1" dirty="0">
                <a:solidFill>
                  <a:srgbClr val="000000"/>
                </a:solidFill>
                <a:latin typeface="Abadi" panose="020B0604020104020204" pitchFamily="34" charset="0"/>
              </a:rPr>
              <a:t>Commission Électrotechnique Internationale (IEC)</a:t>
            </a:r>
            <a:r>
              <a:rPr lang="fr-FR" dirty="0">
                <a:solidFill>
                  <a:srgbClr val="000000"/>
                </a:solidFill>
                <a:latin typeface="Abadi" panose="020B0604020104020204" pitchFamily="34" charset="0"/>
              </a:rPr>
              <a:t>. Elle fournit un cadre pour aider les organisations à protéger leurs </a:t>
            </a:r>
            <a:r>
              <a:rPr lang="fr-FR" b="1" dirty="0">
                <a:solidFill>
                  <a:srgbClr val="000000"/>
                </a:solidFill>
                <a:latin typeface="Abadi" panose="020B0604020104020204" pitchFamily="34" charset="0"/>
              </a:rPr>
              <a:t>informations sensibles</a:t>
            </a:r>
            <a:r>
              <a:rPr lang="fr-FR" dirty="0">
                <a:solidFill>
                  <a:srgbClr val="000000"/>
                </a:solidFill>
                <a:latin typeface="Abadi" panose="020B0604020104020204" pitchFamily="34" charset="0"/>
              </a:rPr>
              <a:t> contre les cybermenaces et les violations de données.</a:t>
            </a:r>
            <a:endParaRPr lang="fr-FR" dirty="0">
              <a:latin typeface="Abadi" panose="020B06040201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1AAA24-2CE0-2087-070F-4AA2193B0B05}"/>
              </a:ext>
            </a:extLst>
          </p:cNvPr>
          <p:cNvSpPr txBox="1"/>
          <p:nvPr/>
        </p:nvSpPr>
        <p:spPr>
          <a:xfrm>
            <a:off x="2084832" y="2782670"/>
            <a:ext cx="8092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Abadi" panose="020B0604020104020204" pitchFamily="34" charset="0"/>
              </a:rPr>
              <a:t>Objectif principal</a:t>
            </a:r>
            <a:r>
              <a:rPr lang="fr-FR" dirty="0">
                <a:solidFill>
                  <a:srgbClr val="000000"/>
                </a:solidFill>
                <a:latin typeface="Abadi" panose="020B0604020104020204" pitchFamily="34" charset="0"/>
              </a:rPr>
              <a:t> : Garantir la </a:t>
            </a:r>
            <a:r>
              <a:rPr lang="fr-FR" b="1" dirty="0">
                <a:solidFill>
                  <a:srgbClr val="000000"/>
                </a:solidFill>
                <a:latin typeface="Abadi" panose="020B0604020104020204" pitchFamily="34" charset="0"/>
              </a:rPr>
              <a:t>confidentialité, l’intégrité et la disponibilité</a:t>
            </a:r>
            <a:r>
              <a:rPr lang="fr-FR" dirty="0">
                <a:solidFill>
                  <a:srgbClr val="000000"/>
                </a:solidFill>
                <a:latin typeface="Abadi" panose="020B0604020104020204" pitchFamily="34" charset="0"/>
              </a:rPr>
              <a:t> des informations, en mettant en place des </a:t>
            </a:r>
            <a:r>
              <a:rPr lang="fr-FR" b="1" dirty="0">
                <a:solidFill>
                  <a:srgbClr val="000000"/>
                </a:solidFill>
                <a:latin typeface="Abadi" panose="020B0604020104020204" pitchFamily="34" charset="0"/>
              </a:rPr>
              <a:t>contrôles de sécurité adaptés</a:t>
            </a:r>
            <a:r>
              <a:rPr lang="fr-FR" dirty="0">
                <a:solidFill>
                  <a:srgbClr val="000000"/>
                </a:solidFill>
                <a:latin typeface="Abadi" panose="020B0604020104020204" pitchFamily="34" charset="0"/>
              </a:rPr>
              <a:t>.</a:t>
            </a:r>
            <a:endParaRPr lang="fr-FR" dirty="0">
              <a:latin typeface="Abadi" panose="020B0604020104020204" pitchFamily="34" charset="0"/>
            </a:endParaRPr>
          </a:p>
        </p:txBody>
      </p:sp>
      <p:pic>
        <p:nvPicPr>
          <p:cNvPr id="8" name="Image 7" descr="Une image contenant texte, triangle&#10;&#10;Description générée automatiquement">
            <a:extLst>
              <a:ext uri="{FF2B5EF4-FFF2-40B4-BE49-F238E27FC236}">
                <a16:creationId xmlns:a16="http://schemas.microsoft.com/office/drawing/2014/main" id="{9C9901F7-57B6-98B5-0BAA-CFD49317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50" y="3429000"/>
            <a:ext cx="4058101" cy="27360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364A184-4676-8F2A-3A97-4B8319AB0591}"/>
              </a:ext>
            </a:extLst>
          </p:cNvPr>
          <p:cNvSpPr txBox="1"/>
          <p:nvPr/>
        </p:nvSpPr>
        <p:spPr>
          <a:xfrm>
            <a:off x="3068764" y="306039"/>
            <a:ext cx="6148388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NORME ISO 27001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FFFBA39-249F-F4BA-6E64-30C50C356979}"/>
              </a:ext>
            </a:extLst>
          </p:cNvPr>
          <p:cNvSpPr txBox="1"/>
          <p:nvPr/>
        </p:nvSpPr>
        <p:spPr>
          <a:xfrm>
            <a:off x="3767328" y="5980414"/>
            <a:ext cx="481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Abadi" panose="020B0604020104020204" pitchFamily="34" charset="0"/>
              </a:rPr>
              <a:t>On parle souvent  de la triade de la sécurité</a:t>
            </a:r>
            <a:endParaRPr lang="fr-FR" dirty="0">
              <a:latin typeface="Abadi" panose="020B0604020104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3D5145-DD44-6C64-3612-5924A3B6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1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se de données avec un remplissage uni">
            <a:extLst>
              <a:ext uri="{FF2B5EF4-FFF2-40B4-BE49-F238E27FC236}">
                <a16:creationId xmlns:a16="http://schemas.microsoft.com/office/drawing/2014/main" id="{20BD50C5-1E0B-1F10-10A1-119BFB46B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8504" y="1745504"/>
            <a:ext cx="1527048" cy="1527048"/>
          </a:xfrm>
          <a:prstGeom prst="rect">
            <a:avLst/>
          </a:prstGeom>
        </p:spPr>
      </p:pic>
      <p:pic>
        <p:nvPicPr>
          <p:cNvPr id="4" name="Graphique 3" descr="Fenêtre de navigateur avec un remplissage uni">
            <a:extLst>
              <a:ext uri="{FF2B5EF4-FFF2-40B4-BE49-F238E27FC236}">
                <a16:creationId xmlns:a16="http://schemas.microsoft.com/office/drawing/2014/main" id="{BD5375D5-0781-8414-FAFE-49F7ACDEC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6734" y="1725692"/>
            <a:ext cx="1527048" cy="15270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268AEA-D168-5686-6A52-789D3732C44B}"/>
              </a:ext>
            </a:extLst>
          </p:cNvPr>
          <p:cNvSpPr txBox="1"/>
          <p:nvPr/>
        </p:nvSpPr>
        <p:spPr>
          <a:xfrm>
            <a:off x="2787777" y="1385732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CFC958-0464-BD43-6876-E845BBB0C109}"/>
              </a:ext>
            </a:extLst>
          </p:cNvPr>
          <p:cNvSpPr txBox="1"/>
          <p:nvPr/>
        </p:nvSpPr>
        <p:spPr>
          <a:xfrm>
            <a:off x="7726299" y="1342382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598F7D-8F5B-1D81-2AED-23C37A0E3CFD}"/>
              </a:ext>
            </a:extLst>
          </p:cNvPr>
          <p:cNvSpPr txBox="1"/>
          <p:nvPr/>
        </p:nvSpPr>
        <p:spPr>
          <a:xfrm>
            <a:off x="3068764" y="306039"/>
            <a:ext cx="6148388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HACHAGE</a:t>
            </a:r>
          </a:p>
        </p:txBody>
      </p:sp>
      <p:pic>
        <p:nvPicPr>
          <p:cNvPr id="8" name="Graphique 7" descr="Engrenages avec un remplissage uni">
            <a:extLst>
              <a:ext uri="{FF2B5EF4-FFF2-40B4-BE49-F238E27FC236}">
                <a16:creationId xmlns:a16="http://schemas.microsoft.com/office/drawing/2014/main" id="{D824E862-A28C-8F8D-7395-BF049FDDC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7213" y="4630680"/>
            <a:ext cx="914400" cy="914400"/>
          </a:xfrm>
          <a:prstGeom prst="rect">
            <a:avLst/>
          </a:prstGeom>
        </p:spPr>
      </p:pic>
      <p:pic>
        <p:nvPicPr>
          <p:cNvPr id="9" name="Graphique 8" descr="Enveloppe ouverte contour">
            <a:extLst>
              <a:ext uri="{FF2B5EF4-FFF2-40B4-BE49-F238E27FC236}">
                <a16:creationId xmlns:a16="http://schemas.microsoft.com/office/drawing/2014/main" id="{281BD764-7652-86D1-7FE3-1B800C7FAC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7213" y="3408432"/>
            <a:ext cx="914400" cy="9144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E466072-0C8D-6056-17C7-A4AB19FE7E9D}"/>
              </a:ext>
            </a:extLst>
          </p:cNvPr>
          <p:cNvSpPr txBox="1"/>
          <p:nvPr/>
        </p:nvSpPr>
        <p:spPr>
          <a:xfrm>
            <a:off x="2674144" y="6351907"/>
            <a:ext cx="152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#67478…898</a:t>
            </a:r>
          </a:p>
        </p:txBody>
      </p:sp>
      <p:pic>
        <p:nvPicPr>
          <p:cNvPr id="15" name="Graphique 14" descr="Engrenages avec un remplissage uni">
            <a:extLst>
              <a:ext uri="{FF2B5EF4-FFF2-40B4-BE49-F238E27FC236}">
                <a16:creationId xmlns:a16="http://schemas.microsoft.com/office/drawing/2014/main" id="{58B7ACCA-6227-DA98-2068-7C5F107D25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2781" y="4630680"/>
            <a:ext cx="914400" cy="914400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1CBF0B3-E987-29F1-C15D-DCAACF0E3BBA}"/>
              </a:ext>
            </a:extLst>
          </p:cNvPr>
          <p:cNvCxnSpPr/>
          <p:nvPr/>
        </p:nvCxnSpPr>
        <p:spPr>
          <a:xfrm>
            <a:off x="3304413" y="4354956"/>
            <a:ext cx="0" cy="275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89172DF-3269-E270-0077-AB9047319801}"/>
              </a:ext>
            </a:extLst>
          </p:cNvPr>
          <p:cNvCxnSpPr>
            <a:cxnSpLocks/>
          </p:cNvCxnSpPr>
          <p:nvPr/>
        </p:nvCxnSpPr>
        <p:spPr>
          <a:xfrm>
            <a:off x="3317367" y="5545080"/>
            <a:ext cx="0" cy="707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E8D4E82C-A48D-94AD-B510-7D1A30A388F4}"/>
              </a:ext>
            </a:extLst>
          </p:cNvPr>
          <p:cNvSpPr txBox="1"/>
          <p:nvPr/>
        </p:nvSpPr>
        <p:spPr>
          <a:xfrm>
            <a:off x="7466457" y="5852928"/>
            <a:ext cx="152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#67478…898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0F50FF1-3D5A-23F4-C774-3C8ECCAC3790}"/>
              </a:ext>
            </a:extLst>
          </p:cNvPr>
          <p:cNvCxnSpPr/>
          <p:nvPr/>
        </p:nvCxnSpPr>
        <p:spPr>
          <a:xfrm>
            <a:off x="8206740" y="4354956"/>
            <a:ext cx="0" cy="275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BC7D650-260D-780D-E3FA-D7A2DC67C360}"/>
              </a:ext>
            </a:extLst>
          </p:cNvPr>
          <p:cNvCxnSpPr/>
          <p:nvPr/>
        </p:nvCxnSpPr>
        <p:spPr>
          <a:xfrm>
            <a:off x="8206740" y="5545080"/>
            <a:ext cx="0" cy="2757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D316E8E8-BD11-EC02-BA0D-AF920AA85C17}"/>
              </a:ext>
            </a:extLst>
          </p:cNvPr>
          <p:cNvSpPr txBox="1"/>
          <p:nvPr/>
        </p:nvSpPr>
        <p:spPr>
          <a:xfrm>
            <a:off x="7975092" y="6100496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=?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C5CFA98-3964-170B-49D9-ACA4D1C9303D}"/>
              </a:ext>
            </a:extLst>
          </p:cNvPr>
          <p:cNvSpPr txBox="1"/>
          <p:nvPr/>
        </p:nvSpPr>
        <p:spPr>
          <a:xfrm>
            <a:off x="4669536" y="4764715"/>
            <a:ext cx="2414016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Algorithme de hachage</a:t>
            </a:r>
          </a:p>
          <a:p>
            <a:pPr algn="ctr"/>
            <a:r>
              <a:rPr lang="fr-FR" dirty="0"/>
              <a:t>Ex : SHA256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262BFA9-022F-F5F2-8285-A9AF3C3C59AA}"/>
              </a:ext>
            </a:extLst>
          </p:cNvPr>
          <p:cNvSpPr txBox="1"/>
          <p:nvPr/>
        </p:nvSpPr>
        <p:spPr>
          <a:xfrm>
            <a:off x="4201192" y="209328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Objectif : vérifier l’intégrité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413808-8283-FC7D-9D0C-3DC0DECB09C1}"/>
              </a:ext>
            </a:extLst>
          </p:cNvPr>
          <p:cNvSpPr/>
          <p:nvPr/>
        </p:nvSpPr>
        <p:spPr>
          <a:xfrm rot="19331208">
            <a:off x="492636" y="1112739"/>
            <a:ext cx="16401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1D6503E-0325-96EE-AB36-887FF839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1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39128 0.0025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7" y="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40209 -0.003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04" y="-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0" grpId="0"/>
      <p:bldP spid="2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2F9C-37BC-A186-5B24-5F798A1BE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 descr="Clé avec un remplissage uni">
            <a:extLst>
              <a:ext uri="{FF2B5EF4-FFF2-40B4-BE49-F238E27FC236}">
                <a16:creationId xmlns:a16="http://schemas.microsoft.com/office/drawing/2014/main" id="{FC670993-218F-2564-4EA4-0ACABE119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2445" y="4548897"/>
            <a:ext cx="914400" cy="914400"/>
          </a:xfrm>
          <a:prstGeom prst="rect">
            <a:avLst/>
          </a:prstGeom>
        </p:spPr>
      </p:pic>
      <p:pic>
        <p:nvPicPr>
          <p:cNvPr id="10" name="Graphique 9" descr="Clé avec un remplissage uni">
            <a:extLst>
              <a:ext uri="{FF2B5EF4-FFF2-40B4-BE49-F238E27FC236}">
                <a16:creationId xmlns:a16="http://schemas.microsoft.com/office/drawing/2014/main" id="{741872CA-3E4B-BFC0-F84E-9D524FB44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6443" y="3658218"/>
            <a:ext cx="914400" cy="914400"/>
          </a:xfrm>
          <a:prstGeom prst="rect">
            <a:avLst/>
          </a:prstGeom>
        </p:spPr>
      </p:pic>
      <p:pic>
        <p:nvPicPr>
          <p:cNvPr id="12" name="Graphique 11" descr="Base de données avec un remplissage uni">
            <a:extLst>
              <a:ext uri="{FF2B5EF4-FFF2-40B4-BE49-F238E27FC236}">
                <a16:creationId xmlns:a16="http://schemas.microsoft.com/office/drawing/2014/main" id="{B9934200-C622-3F02-0D75-E276AF647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4694" y="1086636"/>
            <a:ext cx="1527048" cy="1527048"/>
          </a:xfrm>
          <a:prstGeom prst="rect">
            <a:avLst/>
          </a:prstGeom>
        </p:spPr>
      </p:pic>
      <p:pic>
        <p:nvPicPr>
          <p:cNvPr id="14" name="Graphique 13" descr="Fenêtre de navigateur avec un remplissage uni">
            <a:extLst>
              <a:ext uri="{FF2B5EF4-FFF2-40B4-BE49-F238E27FC236}">
                <a16:creationId xmlns:a16="http://schemas.microsoft.com/office/drawing/2014/main" id="{9EE3E95A-1828-43F1-F14F-31C4E5C24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0254" y="1068662"/>
            <a:ext cx="1527048" cy="152704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9BD949A-A8A7-8D1B-1B1C-FD153448A3B5}"/>
              </a:ext>
            </a:extLst>
          </p:cNvPr>
          <p:cNvSpPr txBox="1"/>
          <p:nvPr/>
        </p:nvSpPr>
        <p:spPr>
          <a:xfrm>
            <a:off x="2787777" y="899212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EE7E851-BE63-B65B-AB75-EAA3C00CF3DA}"/>
              </a:ext>
            </a:extLst>
          </p:cNvPr>
          <p:cNvSpPr txBox="1"/>
          <p:nvPr/>
        </p:nvSpPr>
        <p:spPr>
          <a:xfrm>
            <a:off x="7709535" y="966002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FD88845-A544-764C-29AB-1B9A933ED560}"/>
              </a:ext>
            </a:extLst>
          </p:cNvPr>
          <p:cNvSpPr txBox="1"/>
          <p:nvPr/>
        </p:nvSpPr>
        <p:spPr>
          <a:xfrm>
            <a:off x="3398521" y="3560088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 publique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321C30-C40A-533C-01BC-6ED6EED62E04}"/>
              </a:ext>
            </a:extLst>
          </p:cNvPr>
          <p:cNvSpPr txBox="1"/>
          <p:nvPr/>
        </p:nvSpPr>
        <p:spPr>
          <a:xfrm>
            <a:off x="3448813" y="4445660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 privée</a:t>
            </a:r>
          </a:p>
        </p:txBody>
      </p:sp>
      <p:pic>
        <p:nvPicPr>
          <p:cNvPr id="20" name="Graphique 19" descr="Engrenages avec un remplissage uni">
            <a:extLst>
              <a:ext uri="{FF2B5EF4-FFF2-40B4-BE49-F238E27FC236}">
                <a16:creationId xmlns:a16="http://schemas.microsoft.com/office/drawing/2014/main" id="{DE0D9EB2-9420-0F43-B0E5-A12DE95C65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8038719" y="5501588"/>
            <a:ext cx="914400" cy="914400"/>
          </a:xfrm>
          <a:prstGeom prst="rect">
            <a:avLst/>
          </a:prstGeom>
        </p:spPr>
      </p:pic>
      <p:pic>
        <p:nvPicPr>
          <p:cNvPr id="24" name="Graphique 23" descr="Engrenages avec un remplissage uni">
            <a:extLst>
              <a:ext uri="{FF2B5EF4-FFF2-40B4-BE49-F238E27FC236}">
                <a16:creationId xmlns:a16="http://schemas.microsoft.com/office/drawing/2014/main" id="{E29D70DE-7278-42B0-595B-4DBB7E9539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98521" y="5505612"/>
            <a:ext cx="914400" cy="91440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9795046D-41E0-DEAF-6702-379867CFB300}"/>
              </a:ext>
            </a:extLst>
          </p:cNvPr>
          <p:cNvSpPr txBox="1"/>
          <p:nvPr/>
        </p:nvSpPr>
        <p:spPr>
          <a:xfrm>
            <a:off x="1914144" y="121241"/>
            <a:ext cx="8485632" cy="52322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Abadi" panose="020F0502020204030204" pitchFamily="34" charset="0"/>
              </a:rPr>
              <a:t>SIGNATURE PAR CHIFFREMENT AVEC CLÉ PRIVÉE</a:t>
            </a:r>
          </a:p>
        </p:txBody>
      </p:sp>
      <p:pic>
        <p:nvPicPr>
          <p:cNvPr id="2" name="Graphique 1" descr="Engrenages avec un remplissage uni">
            <a:extLst>
              <a:ext uri="{FF2B5EF4-FFF2-40B4-BE49-F238E27FC236}">
                <a16:creationId xmlns:a16="http://schemas.microsoft.com/office/drawing/2014/main" id="{42D72FC8-D26D-AD8C-9166-B34751B530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46123" y="4250014"/>
            <a:ext cx="914400" cy="9144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409269B-484A-4875-901A-8DEC5D9403DA}"/>
              </a:ext>
            </a:extLst>
          </p:cNvPr>
          <p:cNvSpPr txBox="1"/>
          <p:nvPr/>
        </p:nvSpPr>
        <p:spPr>
          <a:xfrm>
            <a:off x="1524000" y="5708337"/>
            <a:ext cx="152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#67478…898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A6288D-D2D5-AA71-E089-ACB4CA5F21FB}"/>
              </a:ext>
            </a:extLst>
          </p:cNvPr>
          <p:cNvSpPr txBox="1"/>
          <p:nvPr/>
        </p:nvSpPr>
        <p:spPr>
          <a:xfrm>
            <a:off x="4541138" y="5708337"/>
            <a:ext cx="152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#12356…745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6A649FB-5256-367F-CACF-E7E8B2C558DA}"/>
              </a:ext>
            </a:extLst>
          </p:cNvPr>
          <p:cNvSpPr txBox="1"/>
          <p:nvPr/>
        </p:nvSpPr>
        <p:spPr>
          <a:xfrm>
            <a:off x="8956167" y="5690417"/>
            <a:ext cx="152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#67478…898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F8E177D-D14E-4C65-CD7A-9D7ADC3CB51F}"/>
              </a:ext>
            </a:extLst>
          </p:cNvPr>
          <p:cNvCxnSpPr>
            <a:cxnSpLocks/>
          </p:cNvCxnSpPr>
          <p:nvPr/>
        </p:nvCxnSpPr>
        <p:spPr>
          <a:xfrm>
            <a:off x="2203323" y="3648926"/>
            <a:ext cx="0" cy="557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B0B4286-8498-ACE6-25D9-A662B2729593}"/>
              </a:ext>
            </a:extLst>
          </p:cNvPr>
          <p:cNvCxnSpPr>
            <a:cxnSpLocks/>
          </p:cNvCxnSpPr>
          <p:nvPr/>
        </p:nvCxnSpPr>
        <p:spPr>
          <a:xfrm>
            <a:off x="2203323" y="5164415"/>
            <a:ext cx="0" cy="526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13792C4-2213-C4BA-E74E-C0DC244F8895}"/>
              </a:ext>
            </a:extLst>
          </p:cNvPr>
          <p:cNvCxnSpPr>
            <a:cxnSpLocks/>
          </p:cNvCxnSpPr>
          <p:nvPr/>
        </p:nvCxnSpPr>
        <p:spPr>
          <a:xfrm>
            <a:off x="3051049" y="5958788"/>
            <a:ext cx="4328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7F22270-6F0E-A457-F6F3-5454F06D280E}"/>
              </a:ext>
            </a:extLst>
          </p:cNvPr>
          <p:cNvCxnSpPr>
            <a:cxnSpLocks/>
          </p:cNvCxnSpPr>
          <p:nvPr/>
        </p:nvCxnSpPr>
        <p:spPr>
          <a:xfrm>
            <a:off x="4212338" y="5958788"/>
            <a:ext cx="328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A4800A1-D338-2D6C-C95A-CA56A202ACD7}"/>
              </a:ext>
            </a:extLst>
          </p:cNvPr>
          <p:cNvCxnSpPr/>
          <p:nvPr/>
        </p:nvCxnSpPr>
        <p:spPr>
          <a:xfrm>
            <a:off x="4031742" y="5195722"/>
            <a:ext cx="0" cy="338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Graphique 40" descr="Enveloppe contour">
            <a:extLst>
              <a:ext uri="{FF2B5EF4-FFF2-40B4-BE49-F238E27FC236}">
                <a16:creationId xmlns:a16="http://schemas.microsoft.com/office/drawing/2014/main" id="{67D44CF2-BD8D-285A-CB8E-FD0FFA9FB5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46123" y="2809611"/>
            <a:ext cx="914400" cy="914400"/>
          </a:xfrm>
          <a:prstGeom prst="rect">
            <a:avLst/>
          </a:prstGeom>
        </p:spPr>
      </p:pic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17ECCA5-A12C-6940-52BA-18410A2D1E4E}"/>
              </a:ext>
            </a:extLst>
          </p:cNvPr>
          <p:cNvCxnSpPr>
            <a:cxnSpLocks/>
          </p:cNvCxnSpPr>
          <p:nvPr/>
        </p:nvCxnSpPr>
        <p:spPr>
          <a:xfrm>
            <a:off x="8670418" y="5890472"/>
            <a:ext cx="328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2D09F69-C8CC-4506-77F4-A4829C2D78BE}"/>
              </a:ext>
            </a:extLst>
          </p:cNvPr>
          <p:cNvCxnSpPr>
            <a:cxnSpLocks/>
          </p:cNvCxnSpPr>
          <p:nvPr/>
        </p:nvCxnSpPr>
        <p:spPr>
          <a:xfrm>
            <a:off x="7874319" y="5908392"/>
            <a:ext cx="328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9ED9C2DC-1E35-513E-FA33-FA4417C27EF4}"/>
              </a:ext>
            </a:extLst>
          </p:cNvPr>
          <p:cNvCxnSpPr>
            <a:cxnSpLocks/>
          </p:cNvCxnSpPr>
          <p:nvPr/>
        </p:nvCxnSpPr>
        <p:spPr>
          <a:xfrm>
            <a:off x="8365998" y="4368495"/>
            <a:ext cx="0" cy="10948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Graphique 49" descr="Engrenages avec un remplissage uni">
            <a:extLst>
              <a:ext uri="{FF2B5EF4-FFF2-40B4-BE49-F238E27FC236}">
                <a16:creationId xmlns:a16="http://schemas.microsoft.com/office/drawing/2014/main" id="{A48F353E-C182-5D80-3D93-A09B046C0D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V="1">
            <a:off x="9361551" y="4181008"/>
            <a:ext cx="914400" cy="914400"/>
          </a:xfrm>
          <a:prstGeom prst="rect">
            <a:avLst/>
          </a:prstGeom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36B4681-E908-9B70-E4E9-0A81B2E04013}"/>
              </a:ext>
            </a:extLst>
          </p:cNvPr>
          <p:cNvCxnSpPr>
            <a:cxnSpLocks/>
          </p:cNvCxnSpPr>
          <p:nvPr/>
        </p:nvCxnSpPr>
        <p:spPr>
          <a:xfrm>
            <a:off x="9719691" y="3800478"/>
            <a:ext cx="0" cy="405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E6F9BE9F-F66E-CBCD-849D-78A60E3127DA}"/>
              </a:ext>
            </a:extLst>
          </p:cNvPr>
          <p:cNvCxnSpPr>
            <a:cxnSpLocks/>
          </p:cNvCxnSpPr>
          <p:nvPr/>
        </p:nvCxnSpPr>
        <p:spPr>
          <a:xfrm>
            <a:off x="9719691" y="4915896"/>
            <a:ext cx="0" cy="405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8D964733-EEFF-7E8A-5E60-A30038D19A29}"/>
              </a:ext>
            </a:extLst>
          </p:cNvPr>
          <p:cNvSpPr txBox="1"/>
          <p:nvPr/>
        </p:nvSpPr>
        <p:spPr>
          <a:xfrm>
            <a:off x="8953119" y="5227360"/>
            <a:ext cx="152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#67478…898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D5A6053-2007-5E1D-C41B-AD71F83FE631}"/>
              </a:ext>
            </a:extLst>
          </p:cNvPr>
          <p:cNvSpPr txBox="1"/>
          <p:nvPr/>
        </p:nvSpPr>
        <p:spPr>
          <a:xfrm>
            <a:off x="9524617" y="5453610"/>
            <a:ext cx="458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=?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52D965E3-24A7-161D-CCB4-3125F034AA7E}"/>
              </a:ext>
            </a:extLst>
          </p:cNvPr>
          <p:cNvSpPr txBox="1"/>
          <p:nvPr/>
        </p:nvSpPr>
        <p:spPr>
          <a:xfrm>
            <a:off x="2295096" y="4677175"/>
            <a:ext cx="98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Hachage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41F5A26-BC5E-2F25-8082-5A874322B303}"/>
              </a:ext>
            </a:extLst>
          </p:cNvPr>
          <p:cNvSpPr txBox="1"/>
          <p:nvPr/>
        </p:nvSpPr>
        <p:spPr>
          <a:xfrm>
            <a:off x="8654035" y="4533301"/>
            <a:ext cx="98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Hachage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AE94ED4-0F01-C840-E71F-F8227668A3C4}"/>
              </a:ext>
            </a:extLst>
          </p:cNvPr>
          <p:cNvSpPr txBox="1"/>
          <p:nvPr/>
        </p:nvSpPr>
        <p:spPr>
          <a:xfrm>
            <a:off x="3183708" y="6256347"/>
            <a:ext cx="1344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Chiffrement (signature)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37DC4130-F332-4851-7C47-6790CCD07B89}"/>
              </a:ext>
            </a:extLst>
          </p:cNvPr>
          <p:cNvSpPr txBox="1"/>
          <p:nvPr/>
        </p:nvSpPr>
        <p:spPr>
          <a:xfrm>
            <a:off x="7709535" y="6353435"/>
            <a:ext cx="168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Déchiffrement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911A0-E90D-49C8-F60D-A4DA894182A6}"/>
              </a:ext>
            </a:extLst>
          </p:cNvPr>
          <p:cNvSpPr/>
          <p:nvPr/>
        </p:nvSpPr>
        <p:spPr>
          <a:xfrm rot="19331208">
            <a:off x="164823" y="620297"/>
            <a:ext cx="22958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</a:t>
            </a:r>
          </a:p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+</a:t>
            </a:r>
          </a:p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EAD6611-126C-8F97-D0E6-4D1456A8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7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34479 0.003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3586 -0.0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3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14935 -4.07407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1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61654 0.0122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2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4" grpId="0"/>
      <p:bldP spid="4" grpId="1"/>
      <p:bldP spid="5" grpId="0"/>
      <p:bldP spid="54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0273797-852A-B828-C06F-81E97584E809}"/>
              </a:ext>
            </a:extLst>
          </p:cNvPr>
          <p:cNvSpPr txBox="1"/>
          <p:nvPr/>
        </p:nvSpPr>
        <p:spPr>
          <a:xfrm>
            <a:off x="3068764" y="306039"/>
            <a:ext cx="6148388" cy="1200329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CONSTITUTION D’UN CERTIFICAT TLS</a:t>
            </a:r>
          </a:p>
        </p:txBody>
      </p:sp>
      <p:pic>
        <p:nvPicPr>
          <p:cNvPr id="4" name="Graphique 3" descr="Clé avec un remplissage uni">
            <a:extLst>
              <a:ext uri="{FF2B5EF4-FFF2-40B4-BE49-F238E27FC236}">
                <a16:creationId xmlns:a16="http://schemas.microsoft.com/office/drawing/2014/main" id="{959313E2-7B06-70AC-293F-0BB6BFF8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50" y="1936803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F8EB30-1CD0-7A16-48EB-7DBB2A31978D}"/>
              </a:ext>
            </a:extLst>
          </p:cNvPr>
          <p:cNvSpPr txBox="1"/>
          <p:nvPr/>
        </p:nvSpPr>
        <p:spPr>
          <a:xfrm>
            <a:off x="5503926" y="2690201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 publique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A81094-D185-8BFD-D469-D61041B59294}"/>
              </a:ext>
            </a:extLst>
          </p:cNvPr>
          <p:cNvSpPr txBox="1"/>
          <p:nvPr/>
        </p:nvSpPr>
        <p:spPr>
          <a:xfrm>
            <a:off x="3687318" y="3267864"/>
            <a:ext cx="5054346" cy="2031325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Symbol" pitchFamily="2" charset="2"/>
              <a:buChar char=""/>
            </a:pPr>
            <a:r>
              <a:rPr lang="fr-FR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 de Domaine.</a:t>
            </a:r>
            <a:endParaRPr lang="fr-F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itchFamily="2" charset="2"/>
              <a:buChar char=""/>
            </a:pPr>
            <a:r>
              <a:rPr lang="fr-FR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Détails de l'Organisation.</a:t>
            </a:r>
            <a:endParaRPr lang="fr-FR" kern="1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itchFamily="2" charset="2"/>
              <a:buChar char=""/>
            </a:pPr>
            <a:r>
              <a:rPr lang="fr-FR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Autorité de Certification (CA).</a:t>
            </a:r>
          </a:p>
          <a:p>
            <a:pPr marL="342900" indent="-342900">
              <a:buFont typeface="Symbol" pitchFamily="2" charset="2"/>
              <a:buChar char=""/>
            </a:pPr>
            <a:r>
              <a:rPr lang="fr-FR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Période de Validité</a:t>
            </a:r>
            <a:r>
              <a:rPr lang="fr-FR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</a:p>
          <a:p>
            <a:pPr marL="342900" indent="-342900">
              <a:buFont typeface="Symbol" pitchFamily="2" charset="2"/>
              <a:buChar char=""/>
            </a:pPr>
            <a:r>
              <a:rPr lang="fr-FR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Numéro de série.</a:t>
            </a:r>
          </a:p>
          <a:p>
            <a:pPr marL="342900" indent="-342900">
              <a:buFont typeface="Symbol" pitchFamily="2" charset="2"/>
              <a:buChar char=""/>
            </a:pPr>
            <a:r>
              <a:rPr lang="fr-FR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Signature de l'Autorité de Certification.</a:t>
            </a:r>
            <a:endParaRPr lang="fr-FR" kern="1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Symbol" pitchFamily="2" charset="2"/>
              <a:buChar char=""/>
            </a:pPr>
            <a:r>
              <a:rPr lang="fr-FR" b="1" kern="1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Algorithmes de chiffrement.</a:t>
            </a:r>
            <a:endParaRPr lang="fr-FR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6645FA-E9D2-08DD-6FA4-3031C2453382}"/>
              </a:ext>
            </a:extLst>
          </p:cNvPr>
          <p:cNvSpPr/>
          <p:nvPr/>
        </p:nvSpPr>
        <p:spPr>
          <a:xfrm>
            <a:off x="3068764" y="1949042"/>
            <a:ext cx="6404420" cy="39518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Ruban de prix bleu">
            <a:extLst>
              <a:ext uri="{FF2B5EF4-FFF2-40B4-BE49-F238E27FC236}">
                <a16:creationId xmlns:a16="http://schemas.microsoft.com/office/drawing/2014/main" id="{EC896AB0-48DA-6A35-47D0-93BC2A9AB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49640" y="2102461"/>
            <a:ext cx="717804" cy="9570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7BC4C4-20D1-1643-6109-34ABEBEA5B80}"/>
              </a:ext>
            </a:extLst>
          </p:cNvPr>
          <p:cNvSpPr/>
          <p:nvPr/>
        </p:nvSpPr>
        <p:spPr>
          <a:xfrm rot="19331208">
            <a:off x="164823" y="620297"/>
            <a:ext cx="22958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</a:t>
            </a:r>
          </a:p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+</a:t>
            </a:r>
          </a:p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6D83FD6-40FA-0F13-20F5-10B47CFA7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933F122-4FE8-AA93-BC9C-C8B65F4564AD}"/>
              </a:ext>
            </a:extLst>
          </p:cNvPr>
          <p:cNvSpPr txBox="1"/>
          <p:nvPr/>
        </p:nvSpPr>
        <p:spPr>
          <a:xfrm>
            <a:off x="2631662" y="1951672"/>
            <a:ext cx="7022592" cy="341632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-webkit-standard"/>
              </a:rPr>
              <a:t>Un </a:t>
            </a:r>
            <a:r>
              <a:rPr lang="fr-FR" b="1" dirty="0">
                <a:solidFill>
                  <a:srgbClr val="000000"/>
                </a:solidFill>
              </a:rPr>
              <a:t>CA (</a:t>
            </a:r>
            <a:r>
              <a:rPr lang="fr-FR" b="1" dirty="0" err="1">
                <a:solidFill>
                  <a:srgbClr val="000000"/>
                </a:solidFill>
              </a:rPr>
              <a:t>Certificate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000000"/>
                </a:solidFill>
              </a:rPr>
              <a:t>Authority</a:t>
            </a:r>
            <a:r>
              <a:rPr lang="fr-FR" b="1" dirty="0">
                <a:solidFill>
                  <a:srgbClr val="000000"/>
                </a:solidFill>
              </a:rPr>
              <a:t>)</a:t>
            </a:r>
            <a:r>
              <a:rPr lang="fr-FR" dirty="0">
                <a:solidFill>
                  <a:srgbClr val="000000"/>
                </a:solidFill>
                <a:latin typeface="-webkit-standard"/>
              </a:rPr>
              <a:t> est une entité de confiance qui délivre des certificats numériques permettant d’authentifier l’identité d’un serveur, d’un utilisateur ou d’un appareil. Il joue un rôle clé dans les infrastructures à clé publique (PKI) en garantissant la sécurité des communications via des certificats SSL/TLS.</a:t>
            </a:r>
          </a:p>
          <a:p>
            <a:endParaRPr lang="fr-FR" dirty="0">
              <a:solidFill>
                <a:srgbClr val="000000"/>
              </a:solidFill>
              <a:latin typeface="-webkit-standard"/>
            </a:endParaRPr>
          </a:p>
          <a:p>
            <a:r>
              <a:rPr lang="fr-FR" b="1" dirty="0"/>
              <a:t>Exemples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Let's</a:t>
            </a:r>
            <a:r>
              <a:rPr lang="fr-FR" b="1" dirty="0"/>
              <a:t> </a:t>
            </a:r>
            <a:r>
              <a:rPr lang="fr-FR" b="1" dirty="0" err="1"/>
              <a:t>Encrypt</a:t>
            </a:r>
            <a:r>
              <a:rPr lang="fr-FR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DigiCert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GlobalSign</a:t>
            </a:r>
            <a:r>
              <a:rPr lang="fr-FR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/>
              <a:t>Entrust</a:t>
            </a:r>
            <a:r>
              <a:rPr lang="fr-FR" b="1" dirty="0"/>
              <a:t>.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1790B7E-66C8-0CA0-7D47-D32DC06E43F0}"/>
              </a:ext>
            </a:extLst>
          </p:cNvPr>
          <p:cNvSpPr txBox="1"/>
          <p:nvPr/>
        </p:nvSpPr>
        <p:spPr>
          <a:xfrm>
            <a:off x="3068764" y="306039"/>
            <a:ext cx="6148388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CA : </a:t>
            </a:r>
            <a:r>
              <a:rPr lang="fr-FR" sz="3600" b="1" dirty="0" err="1">
                <a:latin typeface="Abadi" panose="020F0502020204030204" pitchFamily="34" charset="0"/>
              </a:rPr>
              <a:t>Certificate</a:t>
            </a:r>
            <a:r>
              <a:rPr lang="fr-FR" sz="3600" b="1" dirty="0">
                <a:latin typeface="Abadi" panose="020F0502020204030204" pitchFamily="34" charset="0"/>
              </a:rPr>
              <a:t>  </a:t>
            </a:r>
            <a:r>
              <a:rPr lang="fr-FR" sz="3600" b="1" dirty="0" err="1">
                <a:latin typeface="Abadi" panose="020F0502020204030204" pitchFamily="34" charset="0"/>
              </a:rPr>
              <a:t>Authority</a:t>
            </a:r>
            <a:endParaRPr lang="fr-FR" sz="3600" b="1" dirty="0">
              <a:latin typeface="Abad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4E700E-29F2-07E3-68E2-93D3E05091CB}"/>
              </a:ext>
            </a:extLst>
          </p:cNvPr>
          <p:cNvSpPr/>
          <p:nvPr/>
        </p:nvSpPr>
        <p:spPr>
          <a:xfrm rot="19331208">
            <a:off x="164823" y="620297"/>
            <a:ext cx="22958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</a:t>
            </a:r>
          </a:p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+</a:t>
            </a:r>
          </a:p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8E9C23-760E-FFC6-70EB-C817EFDB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5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Clé avec un remplissage uni">
            <a:extLst>
              <a:ext uri="{FF2B5EF4-FFF2-40B4-BE49-F238E27FC236}">
                <a16:creationId xmlns:a16="http://schemas.microsoft.com/office/drawing/2014/main" id="{20B7552F-63B1-D094-D5FB-DB4DA7B05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5086" y="4777219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65C1CD0-02D3-FC70-620D-971CA7730591}"/>
              </a:ext>
            </a:extLst>
          </p:cNvPr>
          <p:cNvSpPr txBox="1"/>
          <p:nvPr/>
        </p:nvSpPr>
        <p:spPr>
          <a:xfrm>
            <a:off x="7256234" y="5616104"/>
            <a:ext cx="122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 privée du CA</a:t>
            </a:r>
          </a:p>
        </p:txBody>
      </p:sp>
      <p:pic>
        <p:nvPicPr>
          <p:cNvPr id="8" name="Graphique 7" descr="Diplôme avec un remplissage uni">
            <a:extLst>
              <a:ext uri="{FF2B5EF4-FFF2-40B4-BE49-F238E27FC236}">
                <a16:creationId xmlns:a16="http://schemas.microsoft.com/office/drawing/2014/main" id="{EC3C3DE5-1E4E-2211-7E05-47514C17F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4751" y="2921786"/>
            <a:ext cx="1527047" cy="1527047"/>
          </a:xfrm>
          <a:prstGeom prst="rect">
            <a:avLst/>
          </a:prstGeom>
        </p:spPr>
      </p:pic>
      <p:pic>
        <p:nvPicPr>
          <p:cNvPr id="9" name="Graphique 8" descr="Engrenages avec un remplissage uni">
            <a:extLst>
              <a:ext uri="{FF2B5EF4-FFF2-40B4-BE49-F238E27FC236}">
                <a16:creationId xmlns:a16="http://schemas.microsoft.com/office/drawing/2014/main" id="{87EB396C-B762-5D32-0528-5EF20181D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8812" y="3226343"/>
            <a:ext cx="914400" cy="9144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D1ADA1F-2C6B-33FE-261B-E2A939D0A60E}"/>
              </a:ext>
            </a:extLst>
          </p:cNvPr>
          <p:cNvCxnSpPr>
            <a:cxnSpLocks/>
          </p:cNvCxnSpPr>
          <p:nvPr/>
        </p:nvCxnSpPr>
        <p:spPr>
          <a:xfrm>
            <a:off x="4992070" y="3685309"/>
            <a:ext cx="4610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8506E92-5598-63B3-CFE4-B1E115B795B6}"/>
              </a:ext>
            </a:extLst>
          </p:cNvPr>
          <p:cNvCxnSpPr>
            <a:cxnSpLocks/>
          </p:cNvCxnSpPr>
          <p:nvPr/>
        </p:nvCxnSpPr>
        <p:spPr>
          <a:xfrm>
            <a:off x="8239486" y="3678658"/>
            <a:ext cx="697250" cy="4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63DFC27-C227-BE18-3C39-50E5586B8943}"/>
              </a:ext>
            </a:extLst>
          </p:cNvPr>
          <p:cNvCxnSpPr/>
          <p:nvPr/>
        </p:nvCxnSpPr>
        <p:spPr>
          <a:xfrm flipV="1">
            <a:off x="7746471" y="4096235"/>
            <a:ext cx="0" cy="680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06896ED2-D502-D774-1665-20641D23FA29}"/>
              </a:ext>
            </a:extLst>
          </p:cNvPr>
          <p:cNvSpPr txBox="1"/>
          <p:nvPr/>
        </p:nvSpPr>
        <p:spPr>
          <a:xfrm>
            <a:off x="2334023" y="2768361"/>
            <a:ext cx="108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Certificat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C8583B4-E3C7-A9A1-C9E5-D33660C95AFF}"/>
              </a:ext>
            </a:extLst>
          </p:cNvPr>
          <p:cNvSpPr txBox="1"/>
          <p:nvPr/>
        </p:nvSpPr>
        <p:spPr>
          <a:xfrm>
            <a:off x="9116235" y="2869734"/>
            <a:ext cx="13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Signature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1DB9569-FAEC-A62F-9A62-88E0D5DD7976}"/>
              </a:ext>
            </a:extLst>
          </p:cNvPr>
          <p:cNvSpPr txBox="1"/>
          <p:nvPr/>
        </p:nvSpPr>
        <p:spPr>
          <a:xfrm>
            <a:off x="7211931" y="2611020"/>
            <a:ext cx="152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Algorithme de chiffrement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A21599-7BEC-AC7D-4102-D361FDD25DA7}"/>
              </a:ext>
            </a:extLst>
          </p:cNvPr>
          <p:cNvSpPr txBox="1"/>
          <p:nvPr/>
        </p:nvSpPr>
        <p:spPr>
          <a:xfrm>
            <a:off x="3068764" y="306039"/>
            <a:ext cx="6148388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Signature d’un certificat</a:t>
            </a:r>
          </a:p>
        </p:txBody>
      </p:sp>
      <p:pic>
        <p:nvPicPr>
          <p:cNvPr id="22" name="Graphique 21" descr="Engrenages avec un remplissage uni">
            <a:extLst>
              <a:ext uri="{FF2B5EF4-FFF2-40B4-BE49-F238E27FC236}">
                <a16:creationId xmlns:a16="http://schemas.microsoft.com/office/drawing/2014/main" id="{4624B3EA-DFF1-E37A-E1AB-DAB429353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1671" y="3213398"/>
            <a:ext cx="914400" cy="9144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1390040-D20D-1C71-F8FB-A4152ECF130C}"/>
              </a:ext>
            </a:extLst>
          </p:cNvPr>
          <p:cNvSpPr txBox="1"/>
          <p:nvPr/>
        </p:nvSpPr>
        <p:spPr>
          <a:xfrm>
            <a:off x="3807351" y="2629862"/>
            <a:ext cx="1527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Algorithme de Hachage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6E197DA-183B-EFBA-AA4F-7A9EDCE9BF52}"/>
              </a:ext>
            </a:extLst>
          </p:cNvPr>
          <p:cNvCxnSpPr>
            <a:cxnSpLocks/>
          </p:cNvCxnSpPr>
          <p:nvPr/>
        </p:nvCxnSpPr>
        <p:spPr>
          <a:xfrm>
            <a:off x="3601797" y="3685309"/>
            <a:ext cx="6067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9DAA3D4-11C4-91AC-059F-45B656C08EB1}"/>
              </a:ext>
            </a:extLst>
          </p:cNvPr>
          <p:cNvSpPr/>
          <p:nvPr/>
        </p:nvSpPr>
        <p:spPr>
          <a:xfrm rot="19331208">
            <a:off x="164823" y="620297"/>
            <a:ext cx="22958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</a:t>
            </a:r>
          </a:p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+</a:t>
            </a:r>
          </a:p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940D39-1EF4-4165-C5FB-BF4C976EC694}"/>
              </a:ext>
            </a:extLst>
          </p:cNvPr>
          <p:cNvSpPr txBox="1"/>
          <p:nvPr/>
        </p:nvSpPr>
        <p:spPr>
          <a:xfrm>
            <a:off x="5494444" y="3483488"/>
            <a:ext cx="152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#67478…898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4F4E580-4139-F4FE-A0CE-988358F76CD5}"/>
              </a:ext>
            </a:extLst>
          </p:cNvPr>
          <p:cNvCxnSpPr>
            <a:cxnSpLocks/>
          </p:cNvCxnSpPr>
          <p:nvPr/>
        </p:nvCxnSpPr>
        <p:spPr>
          <a:xfrm>
            <a:off x="7010400" y="3669238"/>
            <a:ext cx="4610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096B296-4C9A-AA04-01B2-7F3F7BACB192}"/>
              </a:ext>
            </a:extLst>
          </p:cNvPr>
          <p:cNvSpPr txBox="1"/>
          <p:nvPr/>
        </p:nvSpPr>
        <p:spPr>
          <a:xfrm>
            <a:off x="8987435" y="3469183"/>
            <a:ext cx="152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#67478…898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6B281D6-753F-B9E0-725F-14D2A5D5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6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D61002B-53CD-B28C-3E6C-A9258D28EFA8}"/>
              </a:ext>
            </a:extLst>
          </p:cNvPr>
          <p:cNvSpPr txBox="1"/>
          <p:nvPr/>
        </p:nvSpPr>
        <p:spPr>
          <a:xfrm>
            <a:off x="3068764" y="306039"/>
            <a:ext cx="6148388" cy="1200329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Vérification de la signature d’un certificat</a:t>
            </a:r>
          </a:p>
        </p:txBody>
      </p:sp>
      <p:pic>
        <p:nvPicPr>
          <p:cNvPr id="4" name="Graphique 3" descr="Fenêtre de navigateur avec un remplissage uni">
            <a:extLst>
              <a:ext uri="{FF2B5EF4-FFF2-40B4-BE49-F238E27FC236}">
                <a16:creationId xmlns:a16="http://schemas.microsoft.com/office/drawing/2014/main" id="{18E11633-9E66-393A-B87C-C8B59DF8F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2566" y="1733036"/>
            <a:ext cx="1527048" cy="15270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BCA8545-419C-41A9-CD63-A59E52D68043}"/>
              </a:ext>
            </a:extLst>
          </p:cNvPr>
          <p:cNvSpPr txBox="1"/>
          <p:nvPr/>
        </p:nvSpPr>
        <p:spPr>
          <a:xfrm>
            <a:off x="6784134" y="2326686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</a:t>
            </a:r>
          </a:p>
        </p:txBody>
      </p:sp>
      <p:pic>
        <p:nvPicPr>
          <p:cNvPr id="6" name="Image 5" descr="Une image contenant capture d’écran, texte, Rectangle, conception&#10;&#10;Description générée automatiquement">
            <a:extLst>
              <a:ext uri="{FF2B5EF4-FFF2-40B4-BE49-F238E27FC236}">
                <a16:creationId xmlns:a16="http://schemas.microsoft.com/office/drawing/2014/main" id="{B420146E-1806-4026-C457-ED1CD6BF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385" y="2976148"/>
            <a:ext cx="1816608" cy="1816608"/>
          </a:xfrm>
          <a:prstGeom prst="rect">
            <a:avLst/>
          </a:prstGeom>
        </p:spPr>
      </p:pic>
      <p:pic>
        <p:nvPicPr>
          <p:cNvPr id="7" name="Graphique 6" descr="Clé avec un remplissage uni">
            <a:extLst>
              <a:ext uri="{FF2B5EF4-FFF2-40B4-BE49-F238E27FC236}">
                <a16:creationId xmlns:a16="http://schemas.microsoft.com/office/drawing/2014/main" id="{040B4CEC-B6FA-7A7D-568C-F1370D82F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7425" y="4609045"/>
            <a:ext cx="914400" cy="914400"/>
          </a:xfrm>
          <a:prstGeom prst="rect">
            <a:avLst/>
          </a:prstGeom>
        </p:spPr>
      </p:pic>
      <p:pic>
        <p:nvPicPr>
          <p:cNvPr id="8" name="Graphique 7" descr="Clé avec un remplissage uni">
            <a:extLst>
              <a:ext uri="{FF2B5EF4-FFF2-40B4-BE49-F238E27FC236}">
                <a16:creationId xmlns:a16="http://schemas.microsoft.com/office/drawing/2014/main" id="{ABDA24B9-52CE-75BF-59E0-572DD13E3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7425" y="5168905"/>
            <a:ext cx="914400" cy="914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D91F94-EA2C-F7D3-1BF0-755ABA6D99A2}"/>
              </a:ext>
            </a:extLst>
          </p:cNvPr>
          <p:cNvSpPr txBox="1"/>
          <p:nvPr/>
        </p:nvSpPr>
        <p:spPr>
          <a:xfrm>
            <a:off x="3352513" y="4672899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Clé publique </a:t>
            </a: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encrypt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451F191-D64D-7EF1-A3D8-246ADBE19515}"/>
              </a:ext>
            </a:extLst>
          </p:cNvPr>
          <p:cNvSpPr txBox="1"/>
          <p:nvPr/>
        </p:nvSpPr>
        <p:spPr>
          <a:xfrm>
            <a:off x="3352513" y="5319230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Clé publique </a:t>
            </a:r>
            <a:r>
              <a:rPr lang="fr-FR" dirty="0" err="1"/>
              <a:t>Digicert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31DA066-C235-D54A-84EB-5FC9D4910527}"/>
              </a:ext>
            </a:extLst>
          </p:cNvPr>
          <p:cNvSpPr txBox="1"/>
          <p:nvPr/>
        </p:nvSpPr>
        <p:spPr>
          <a:xfrm>
            <a:off x="3352513" y="5905632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Clé publique </a:t>
            </a:r>
            <a:r>
              <a:rPr lang="fr-FR" dirty="0" err="1"/>
              <a:t>Entrust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B81F4F8-1BAD-5732-B8A3-483F102F686B}"/>
              </a:ext>
            </a:extLst>
          </p:cNvPr>
          <p:cNvSpPr txBox="1"/>
          <p:nvPr/>
        </p:nvSpPr>
        <p:spPr>
          <a:xfrm>
            <a:off x="3829526" y="3422787"/>
            <a:ext cx="146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Magasin de certificats de CA</a:t>
            </a:r>
          </a:p>
        </p:txBody>
      </p:sp>
      <p:pic>
        <p:nvPicPr>
          <p:cNvPr id="13" name="Graphique 12" descr="Clé avec un remplissage uni">
            <a:extLst>
              <a:ext uri="{FF2B5EF4-FFF2-40B4-BE49-F238E27FC236}">
                <a16:creationId xmlns:a16="http://schemas.microsoft.com/office/drawing/2014/main" id="{34257238-9DCA-E327-C543-BB880BB01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7425" y="5771596"/>
            <a:ext cx="914400" cy="9144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B5A28D5E-A3CA-270B-1E63-4EF2ACE190B3}"/>
              </a:ext>
            </a:extLst>
          </p:cNvPr>
          <p:cNvSpPr txBox="1"/>
          <p:nvPr/>
        </p:nvSpPr>
        <p:spPr>
          <a:xfrm>
            <a:off x="5646134" y="3200081"/>
            <a:ext cx="6148388" cy="341632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Sur Windows </a:t>
            </a:r>
            <a:r>
              <a:rPr lang="fr-FR" b="1" dirty="0">
                <a:solidFill>
                  <a:srgbClr val="000000"/>
                </a:solidFill>
              </a:rPr>
              <a:t>🖥️</a:t>
            </a:r>
          </a:p>
          <a:p>
            <a:pPr algn="l"/>
            <a:r>
              <a:rPr lang="fr-FR" dirty="0">
                <a:solidFill>
                  <a:srgbClr val="000000"/>
                </a:solidFill>
              </a:rPr>
              <a:t>Les certificats des CA sont stockés dans le </a:t>
            </a:r>
            <a:r>
              <a:rPr lang="fr-FR" b="1" dirty="0">
                <a:solidFill>
                  <a:srgbClr val="000000"/>
                </a:solidFill>
              </a:rPr>
              <a:t>Magasin de certificats Windows</a:t>
            </a:r>
            <a:r>
              <a:rPr lang="fr-FR" dirty="0">
                <a:solidFill>
                  <a:srgbClr val="000000"/>
                </a:solidFill>
              </a:rPr>
              <a:t> accessible via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Exécuter </a:t>
            </a:r>
            <a:r>
              <a:rPr lang="fr-FR" dirty="0" err="1">
                <a:solidFill>
                  <a:srgbClr val="000000"/>
                </a:solidFill>
              </a:rPr>
              <a:t>certmgr.msc</a:t>
            </a:r>
            <a:endParaRPr lang="fr-FR" dirty="0">
              <a:solidFill>
                <a:srgbClr val="000000"/>
              </a:solidFill>
            </a:endParaRPr>
          </a:p>
          <a:p>
            <a:pPr algn="l"/>
            <a:r>
              <a:rPr lang="fr-FR" dirty="0">
                <a:solidFill>
                  <a:srgbClr val="000000"/>
                </a:solidFill>
                <a:latin typeface="-webkit-standard"/>
              </a:rPr>
              <a:t>Emplacement physique :</a:t>
            </a:r>
          </a:p>
          <a:p>
            <a:pPr algn="l"/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C:\Windows\System32\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certmgr.msc</a:t>
            </a:r>
            <a:endParaRPr lang="fr-FR" b="1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endParaRPr lang="fr-FR" dirty="0">
              <a:solidFill>
                <a:srgbClr val="000000"/>
              </a:solidFill>
            </a:endParaRPr>
          </a:p>
          <a:p>
            <a:pPr algn="l"/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Sur Linux </a:t>
            </a:r>
            <a:r>
              <a:rPr lang="fr-FR" b="1" dirty="0">
                <a:solidFill>
                  <a:srgbClr val="000000"/>
                </a:solidFill>
              </a:rPr>
              <a:t>🐧</a:t>
            </a:r>
          </a:p>
          <a:p>
            <a:pPr algn="l"/>
            <a:r>
              <a:rPr lang="fr-FR" dirty="0">
                <a:solidFill>
                  <a:srgbClr val="000000"/>
                </a:solidFill>
              </a:rPr>
              <a:t>Les certificats racine des CA sont stockés dans :</a:t>
            </a:r>
          </a:p>
          <a:p>
            <a:pPr algn="l"/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etc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ssl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certs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algn="l"/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usr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/local/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share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/ca-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certificates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  <a:p>
            <a:pPr algn="l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9FCEEB-BFEB-EC62-7A51-B5A50081B074}"/>
              </a:ext>
            </a:extLst>
          </p:cNvPr>
          <p:cNvSpPr/>
          <p:nvPr/>
        </p:nvSpPr>
        <p:spPr>
          <a:xfrm rot="19331208">
            <a:off x="164823" y="620297"/>
            <a:ext cx="22958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</a:t>
            </a:r>
          </a:p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+</a:t>
            </a:r>
          </a:p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DA712D81-0C6E-621B-CF86-47E05443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69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 descr="Base de données avec un remplissage uni">
            <a:extLst>
              <a:ext uri="{FF2B5EF4-FFF2-40B4-BE49-F238E27FC236}">
                <a16:creationId xmlns:a16="http://schemas.microsoft.com/office/drawing/2014/main" id="{FEAE6BF2-479D-909C-04FD-152CD1374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129" y="1444752"/>
            <a:ext cx="1527048" cy="1527048"/>
          </a:xfrm>
          <a:prstGeom prst="rect">
            <a:avLst/>
          </a:prstGeom>
        </p:spPr>
      </p:pic>
      <p:pic>
        <p:nvPicPr>
          <p:cNvPr id="4" name="Graphique 3" descr="Fenêtre de navigateur avec un remplissage uni">
            <a:extLst>
              <a:ext uri="{FF2B5EF4-FFF2-40B4-BE49-F238E27FC236}">
                <a16:creationId xmlns:a16="http://schemas.microsoft.com/office/drawing/2014/main" id="{39255FC1-8267-EC0B-A2CE-8B3475CC0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2740" y="1362135"/>
            <a:ext cx="1527048" cy="15270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068ECF9-6E4A-5EB6-04F4-F05CFDF9F23C}"/>
              </a:ext>
            </a:extLst>
          </p:cNvPr>
          <p:cNvSpPr txBox="1"/>
          <p:nvPr/>
        </p:nvSpPr>
        <p:spPr>
          <a:xfrm>
            <a:off x="2050733" y="966002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89109C-1F13-A0F4-7DF6-6BDF4F529702}"/>
              </a:ext>
            </a:extLst>
          </p:cNvPr>
          <p:cNvSpPr txBox="1"/>
          <p:nvPr/>
        </p:nvSpPr>
        <p:spPr>
          <a:xfrm>
            <a:off x="9274110" y="1209079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</a:t>
            </a:r>
          </a:p>
        </p:txBody>
      </p:sp>
      <p:pic>
        <p:nvPicPr>
          <p:cNvPr id="11" name="Graphique 10" descr="Clé avec un remplissage uni">
            <a:extLst>
              <a:ext uri="{FF2B5EF4-FFF2-40B4-BE49-F238E27FC236}">
                <a16:creationId xmlns:a16="http://schemas.microsoft.com/office/drawing/2014/main" id="{CA28B031-2DB2-6D03-E063-823F6F0F6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4023" y="4708341"/>
            <a:ext cx="914400" cy="914400"/>
          </a:xfrm>
          <a:prstGeom prst="rect">
            <a:avLst/>
          </a:prstGeom>
        </p:spPr>
      </p:pic>
      <p:pic>
        <p:nvPicPr>
          <p:cNvPr id="17" name="Graphique 16" descr="Diplôme roulé avec un remplissage uni">
            <a:extLst>
              <a:ext uri="{FF2B5EF4-FFF2-40B4-BE49-F238E27FC236}">
                <a16:creationId xmlns:a16="http://schemas.microsoft.com/office/drawing/2014/main" id="{F8648473-5FBF-0976-1D9B-5DED40D46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7171" y="2208277"/>
            <a:ext cx="1714497" cy="171449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0B4D701-C6B9-8542-AF39-7657388D47B3}"/>
              </a:ext>
            </a:extLst>
          </p:cNvPr>
          <p:cNvSpPr txBox="1"/>
          <p:nvPr/>
        </p:nvSpPr>
        <p:spPr>
          <a:xfrm>
            <a:off x="1565329" y="4708341"/>
            <a:ext cx="4943959" cy="1200329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Certificat signé par </a:t>
            </a: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encrypt</a:t>
            </a:r>
            <a:r>
              <a:rPr lang="fr-FR" dirty="0"/>
              <a:t>.</a:t>
            </a:r>
          </a:p>
          <a:p>
            <a:pPr algn="just"/>
            <a:r>
              <a:rPr lang="fr-FR" dirty="0"/>
              <a:t>Pour rappel, il est constitué de la clé publique du site web et de données. Il est signé par le CA.</a:t>
            </a:r>
          </a:p>
          <a:p>
            <a:pPr algn="just"/>
            <a:r>
              <a:rPr lang="fr-FR" dirty="0"/>
              <a:t>(c’est un hash chiffré avec la clé privée du CA)</a:t>
            </a:r>
          </a:p>
        </p:txBody>
      </p:sp>
      <p:pic>
        <p:nvPicPr>
          <p:cNvPr id="19" name="Graphique 18" descr="Engrenages avec un remplissage uni">
            <a:extLst>
              <a:ext uri="{FF2B5EF4-FFF2-40B4-BE49-F238E27FC236}">
                <a16:creationId xmlns:a16="http://schemas.microsoft.com/office/drawing/2014/main" id="{84A2B9D7-CCF0-4F2A-D619-3170BA029F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2012" y="2514600"/>
            <a:ext cx="914400" cy="914400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9CFEA14-E9AB-AD5B-5B1B-46AB6DAEB429}"/>
              </a:ext>
            </a:extLst>
          </p:cNvPr>
          <p:cNvCxnSpPr/>
          <p:nvPr/>
        </p:nvCxnSpPr>
        <p:spPr>
          <a:xfrm>
            <a:off x="7363968" y="297180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6353540-1956-8BA3-915D-17B8093CA3B0}"/>
              </a:ext>
            </a:extLst>
          </p:cNvPr>
          <p:cNvCxnSpPr/>
          <p:nvPr/>
        </p:nvCxnSpPr>
        <p:spPr>
          <a:xfrm flipV="1">
            <a:off x="8237411" y="4432623"/>
            <a:ext cx="0" cy="305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24AFDF95-02A0-1663-B577-7329AEDFEE55}"/>
              </a:ext>
            </a:extLst>
          </p:cNvPr>
          <p:cNvSpPr txBox="1"/>
          <p:nvPr/>
        </p:nvSpPr>
        <p:spPr>
          <a:xfrm>
            <a:off x="7343776" y="5444480"/>
            <a:ext cx="200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Clé publique du CA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82247B1-32BB-4345-D49C-7AC2D97635A9}"/>
              </a:ext>
            </a:extLst>
          </p:cNvPr>
          <p:cNvSpPr txBox="1"/>
          <p:nvPr/>
        </p:nvSpPr>
        <p:spPr>
          <a:xfrm>
            <a:off x="2437450" y="3876997"/>
            <a:ext cx="171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#5468…834</a:t>
            </a:r>
          </a:p>
        </p:txBody>
      </p:sp>
      <p:pic>
        <p:nvPicPr>
          <p:cNvPr id="26" name="Graphique 25" descr="Engrenages avec un remplissage uni">
            <a:extLst>
              <a:ext uri="{FF2B5EF4-FFF2-40B4-BE49-F238E27FC236}">
                <a16:creationId xmlns:a16="http://schemas.microsoft.com/office/drawing/2014/main" id="{3A3D7064-C019-47FD-3926-68DECCC7A4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04023" y="3518223"/>
            <a:ext cx="914400" cy="914400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BE23CA2-C2E2-FE5A-544F-F33BC9E104FA}"/>
              </a:ext>
            </a:extLst>
          </p:cNvPr>
          <p:cNvCxnSpPr/>
          <p:nvPr/>
        </p:nvCxnSpPr>
        <p:spPr>
          <a:xfrm>
            <a:off x="7449312" y="4061663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236EA6AD-E1B4-03B7-B431-ECCE7D2758C0}"/>
              </a:ext>
            </a:extLst>
          </p:cNvPr>
          <p:cNvCxnSpPr/>
          <p:nvPr/>
        </p:nvCxnSpPr>
        <p:spPr>
          <a:xfrm>
            <a:off x="8492871" y="297180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FC01E96-48B3-629C-10C8-647C1D15E955}"/>
              </a:ext>
            </a:extLst>
          </p:cNvPr>
          <p:cNvCxnSpPr/>
          <p:nvPr/>
        </p:nvCxnSpPr>
        <p:spPr>
          <a:xfrm>
            <a:off x="8562975" y="4061663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C095B492-F7D3-BB3D-A192-B0128A7105C2}"/>
              </a:ext>
            </a:extLst>
          </p:cNvPr>
          <p:cNvSpPr txBox="1"/>
          <p:nvPr/>
        </p:nvSpPr>
        <p:spPr>
          <a:xfrm>
            <a:off x="9054654" y="2787134"/>
            <a:ext cx="139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#5975…263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9031C6-B93A-4D2D-285A-36F1B1569BF2}"/>
              </a:ext>
            </a:extLst>
          </p:cNvPr>
          <p:cNvSpPr txBox="1"/>
          <p:nvPr/>
        </p:nvSpPr>
        <p:spPr>
          <a:xfrm>
            <a:off x="9054654" y="3848283"/>
            <a:ext cx="139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#5975…263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3C09448-249C-C5AA-F2A8-BC80F3ED49ED}"/>
              </a:ext>
            </a:extLst>
          </p:cNvPr>
          <p:cNvSpPr txBox="1"/>
          <p:nvPr/>
        </p:nvSpPr>
        <p:spPr>
          <a:xfrm>
            <a:off x="9407271" y="3300608"/>
            <a:ext cx="45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=?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5F303E-BF71-6F3F-B3CC-6159F24E6428}"/>
              </a:ext>
            </a:extLst>
          </p:cNvPr>
          <p:cNvSpPr txBox="1"/>
          <p:nvPr/>
        </p:nvSpPr>
        <p:spPr>
          <a:xfrm>
            <a:off x="3070286" y="63565"/>
            <a:ext cx="6148388" cy="1200329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Vérification de la signature d’un certificat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D3909F-D84E-D916-4CBA-0581F15E147E}"/>
              </a:ext>
            </a:extLst>
          </p:cNvPr>
          <p:cNvSpPr/>
          <p:nvPr/>
        </p:nvSpPr>
        <p:spPr>
          <a:xfrm rot="19331208">
            <a:off x="-231940" y="267140"/>
            <a:ext cx="22958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</a:t>
            </a:r>
          </a:p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+</a:t>
            </a:r>
          </a:p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87136B0-5721-B0A8-09C9-5332FCA8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4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2651 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0.26511 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4324E4C-3B42-F094-BC8C-CDCA9B6B16A1}"/>
              </a:ext>
            </a:extLst>
          </p:cNvPr>
          <p:cNvSpPr txBox="1"/>
          <p:nvPr/>
        </p:nvSpPr>
        <p:spPr>
          <a:xfrm>
            <a:off x="3068764" y="147543"/>
            <a:ext cx="6148388" cy="1200329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GÉNÉRATION D’UN CERTIFICAT AUTO-SIGNÉ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C071E7-7A13-2C92-82CE-9535808E59CD}"/>
              </a:ext>
            </a:extLst>
          </p:cNvPr>
          <p:cNvSpPr txBox="1"/>
          <p:nvPr/>
        </p:nvSpPr>
        <p:spPr>
          <a:xfrm>
            <a:off x="493362" y="1640105"/>
            <a:ext cx="112052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kern="0" dirty="0">
                <a:latin typeface="Arial" panose="020B0604020202020204" pitchFamily="34" charset="0"/>
                <a:ea typeface="Times New Roman" panose="02020603050405020304" pitchFamily="18" charset="0"/>
              </a:rPr>
              <a:t>Création un certificat CA :</a:t>
            </a:r>
          </a:p>
          <a:p>
            <a:endParaRPr lang="fr-FR" kern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b="1" kern="0" dirty="0" err="1">
                <a:latin typeface="Menlo" panose="020B0609030804020204" pitchFamily="49" charset="0"/>
                <a:ea typeface="Times New Roman" panose="02020603050405020304" pitchFamily="18" charset="0"/>
              </a:rPr>
              <a:t>openssl</a:t>
            </a:r>
            <a:r>
              <a:rPr lang="en-US" b="1" kern="0" dirty="0">
                <a:latin typeface="Menlo" panose="020B0609030804020204" pitchFamily="49" charset="0"/>
                <a:ea typeface="Times New Roman" panose="02020603050405020304" pitchFamily="18" charset="0"/>
              </a:rPr>
              <a:t> req -new -x509 -days 1826 -extensions v3_ca -</a:t>
            </a:r>
            <a:r>
              <a:rPr lang="en-US" b="1" kern="0" dirty="0" err="1">
                <a:latin typeface="Menlo" panose="020B0609030804020204" pitchFamily="49" charset="0"/>
                <a:ea typeface="Times New Roman" panose="02020603050405020304" pitchFamily="18" charset="0"/>
              </a:rPr>
              <a:t>keyout</a:t>
            </a:r>
            <a:r>
              <a:rPr lang="en-US" b="1" kern="0" dirty="0"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b="1" kern="0" dirty="0" err="1">
                <a:solidFill>
                  <a:srgbClr val="FF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ca.key</a:t>
            </a:r>
            <a:r>
              <a:rPr lang="en-US" b="1" kern="0" dirty="0">
                <a:solidFill>
                  <a:srgbClr val="FF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b="1" kern="0" dirty="0">
                <a:latin typeface="Menlo" panose="020B0609030804020204" pitchFamily="49" charset="0"/>
                <a:ea typeface="Times New Roman" panose="02020603050405020304" pitchFamily="18" charset="0"/>
              </a:rPr>
              <a:t>-out </a:t>
            </a:r>
            <a:r>
              <a:rPr lang="en-US" b="1" kern="0" dirty="0" err="1">
                <a:solidFill>
                  <a:srgbClr val="FF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ca.crt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kern="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</a:p>
          <a:p>
            <a:endParaRPr lang="fr-FR" kern="0" dirty="0">
              <a:latin typeface="Arial" panose="020B0604020202020204" pitchFamily="34" charset="0"/>
            </a:endParaRPr>
          </a:p>
          <a:p>
            <a:r>
              <a:rPr lang="fr-FR" kern="0" dirty="0">
                <a:latin typeface="Arial" panose="020B0604020202020204" pitchFamily="34" charset="0"/>
                <a:ea typeface="Times New Roman" panose="02020603050405020304" pitchFamily="18" charset="0"/>
              </a:rPr>
              <a:t>2. Création d’une clé privée pour le serveur :</a:t>
            </a:r>
          </a:p>
          <a:p>
            <a:endParaRPr lang="fr-FR" kern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openssl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genrsa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-out </a:t>
            </a:r>
            <a:r>
              <a:rPr lang="en-US" b="1" dirty="0" err="1">
                <a:solidFill>
                  <a:srgbClr val="00B05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server.key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2048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FR" kern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fr-FR" dirty="0">
                <a:latin typeface="Arial" panose="020B0604020202020204" pitchFamily="34" charset="0"/>
                <a:ea typeface="Times New Roman" panose="02020603050405020304" pitchFamily="18" charset="0"/>
              </a:rPr>
              <a:t>3. Création d’une demande de signature de certificat (CSR) :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FR" kern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b="1" kern="0" dirty="0" err="1">
                <a:latin typeface="Menlo" panose="020B0609030804020204" pitchFamily="49" charset="0"/>
                <a:ea typeface="Times New Roman" panose="02020603050405020304" pitchFamily="18" charset="0"/>
              </a:rPr>
              <a:t>openssl</a:t>
            </a:r>
            <a:r>
              <a:rPr lang="en-US" b="1" kern="0" dirty="0">
                <a:latin typeface="Menlo" panose="020B0609030804020204" pitchFamily="49" charset="0"/>
                <a:ea typeface="Times New Roman" panose="02020603050405020304" pitchFamily="18" charset="0"/>
              </a:rPr>
              <a:t> req -out </a:t>
            </a:r>
            <a:r>
              <a:rPr lang="en-US" b="1" kern="0" dirty="0" err="1">
                <a:solidFill>
                  <a:srgbClr val="0070C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server.csr</a:t>
            </a:r>
            <a:r>
              <a:rPr lang="en-US" b="1" kern="0" dirty="0">
                <a:latin typeface="Menlo" panose="020B0609030804020204" pitchFamily="49" charset="0"/>
                <a:ea typeface="Times New Roman" panose="02020603050405020304" pitchFamily="18" charset="0"/>
              </a:rPr>
              <a:t> -key </a:t>
            </a:r>
            <a:r>
              <a:rPr lang="en-US" b="1" kern="0" dirty="0" err="1">
                <a:latin typeface="Menlo" panose="020B0609030804020204" pitchFamily="49" charset="0"/>
                <a:ea typeface="Times New Roman" panose="02020603050405020304" pitchFamily="18" charset="0"/>
              </a:rPr>
              <a:t>server.key</a:t>
            </a:r>
            <a:r>
              <a:rPr lang="en-US" b="1" kern="0" dirty="0">
                <a:latin typeface="Menlo" panose="020B0609030804020204" pitchFamily="49" charset="0"/>
                <a:ea typeface="Times New Roman" panose="02020603050405020304" pitchFamily="18" charset="0"/>
              </a:rPr>
              <a:t> -new</a:t>
            </a:r>
            <a:r>
              <a:rPr lang="fr-FR" dirty="0"/>
              <a:t> </a:t>
            </a:r>
          </a:p>
          <a:p>
            <a:endParaRPr lang="fr-FR" kern="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fr-FR" dirty="0">
                <a:latin typeface="Arial" panose="020B0604020202020204" pitchFamily="34" charset="0"/>
                <a:ea typeface="Times New Roman" panose="02020603050405020304" pitchFamily="18" charset="0"/>
              </a:rPr>
              <a:t>4. Signature de la Demande de Signature de Certificat (CSR) et génération d’un certificat SSL/TLS signé :</a:t>
            </a:r>
          </a:p>
          <a:p>
            <a:endParaRPr lang="fr-FR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openssl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x509 -req -in </a:t>
            </a:r>
            <a:r>
              <a:rPr lang="en-US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server.csr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-CA </a:t>
            </a:r>
            <a:r>
              <a:rPr lang="en-US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ca.crt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-</a:t>
            </a:r>
            <a:r>
              <a:rPr lang="en-US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CAkey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ca.key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-</a:t>
            </a:r>
            <a:r>
              <a:rPr lang="en-US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CAcreateserial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-out </a:t>
            </a:r>
            <a:r>
              <a:rPr lang="en-US" b="1" dirty="0" err="1">
                <a:solidFill>
                  <a:srgbClr val="7030A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server.crt</a:t>
            </a:r>
            <a:r>
              <a:rPr lang="en-US" b="1" dirty="0">
                <a:solidFill>
                  <a:srgbClr val="7030A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-days 360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2EA87-8C33-EBCB-24DD-7AB791DA68D7}"/>
              </a:ext>
            </a:extLst>
          </p:cNvPr>
          <p:cNvSpPr/>
          <p:nvPr/>
        </p:nvSpPr>
        <p:spPr>
          <a:xfrm>
            <a:off x="6633731" y="1413740"/>
            <a:ext cx="41439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 </a:t>
            </a:r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+ 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2B72D-F7C0-2A99-CD0A-5B0CC126BDA0}"/>
              </a:ext>
            </a:extLst>
          </p:cNvPr>
          <p:cNvSpPr/>
          <p:nvPr/>
        </p:nvSpPr>
        <p:spPr>
          <a:xfrm>
            <a:off x="6522659" y="5872032"/>
            <a:ext cx="414395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 </a:t>
            </a:r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+ 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3282B-61D3-FF1B-B07B-29C854EECC4A}"/>
              </a:ext>
            </a:extLst>
          </p:cNvPr>
          <p:cNvSpPr/>
          <p:nvPr/>
        </p:nvSpPr>
        <p:spPr>
          <a:xfrm>
            <a:off x="7070936" y="3136612"/>
            <a:ext cx="27064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</a:rPr>
              <a:t>Confidentialité</a:t>
            </a:r>
            <a:endParaRPr lang="fr-FR" sz="32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9D441AC-F135-57D6-83CB-E504A7F2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050C071-A00D-0BEE-9FF0-2441FF64F37B}"/>
              </a:ext>
            </a:extLst>
          </p:cNvPr>
          <p:cNvSpPr txBox="1"/>
          <p:nvPr/>
        </p:nvSpPr>
        <p:spPr>
          <a:xfrm>
            <a:off x="1964978" y="523053"/>
            <a:ext cx="7264366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INTÉGRATION DES CERTIFICATS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DDE092-E513-CEA2-8740-C0D5BA7B5004}"/>
              </a:ext>
            </a:extLst>
          </p:cNvPr>
          <p:cNvSpPr txBox="1"/>
          <p:nvPr/>
        </p:nvSpPr>
        <p:spPr>
          <a:xfrm>
            <a:off x="2588317" y="3109580"/>
            <a:ext cx="3770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Côté Broker :</a:t>
            </a:r>
          </a:p>
          <a:p>
            <a:endParaRPr lang="fr-FR" dirty="0"/>
          </a:p>
          <a:p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listener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8883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cafile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/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ca.crt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certfile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/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server.crt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keyfile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/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server.key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FR" dirty="0"/>
          </a:p>
          <a:p>
            <a:r>
              <a:rPr lang="fr-FR" b="1" u="sng" dirty="0"/>
              <a:t>Côté Client :</a:t>
            </a:r>
          </a:p>
          <a:p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cafile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 /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ca.crt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36F3E3B-B8DB-84B0-0C5F-41A725663066}"/>
              </a:ext>
            </a:extLst>
          </p:cNvPr>
          <p:cNvSpPr txBox="1"/>
          <p:nvPr/>
        </p:nvSpPr>
        <p:spPr>
          <a:xfrm>
            <a:off x="6225153" y="2979736"/>
            <a:ext cx="445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Certificat du CA (constitué de la clé publique du serveur et des données du certificat)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766902-0350-E694-FFB9-87F155C6E8F2}"/>
              </a:ext>
            </a:extLst>
          </p:cNvPr>
          <p:cNvSpPr txBox="1"/>
          <p:nvPr/>
        </p:nvSpPr>
        <p:spPr>
          <a:xfrm>
            <a:off x="6347072" y="4056400"/>
            <a:ext cx="488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Certificat du serveur (constitué de la clé publique du serveur et des données du certificat)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D62D54E-C435-39EA-C6CC-D2BAE7092869}"/>
              </a:ext>
            </a:extLst>
          </p:cNvPr>
          <p:cNvSpPr txBox="1"/>
          <p:nvPr/>
        </p:nvSpPr>
        <p:spPr>
          <a:xfrm>
            <a:off x="6359265" y="5602570"/>
            <a:ext cx="238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 privée du serveur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49A9768-8220-EAF8-7F21-1CDB7825E726}"/>
              </a:ext>
            </a:extLst>
          </p:cNvPr>
          <p:cNvCxnSpPr/>
          <p:nvPr/>
        </p:nvCxnSpPr>
        <p:spPr>
          <a:xfrm flipH="1">
            <a:off x="4823073" y="3511916"/>
            <a:ext cx="1316736" cy="544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122317B-92BD-EEA7-DB4A-39EB6DB19008}"/>
              </a:ext>
            </a:extLst>
          </p:cNvPr>
          <p:cNvCxnSpPr/>
          <p:nvPr/>
        </p:nvCxnSpPr>
        <p:spPr>
          <a:xfrm flipH="1">
            <a:off x="5505825" y="4328780"/>
            <a:ext cx="719328" cy="85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A79ADB4-FA57-EB5C-9EBF-F79CEB277BB5}"/>
              </a:ext>
            </a:extLst>
          </p:cNvPr>
          <p:cNvCxnSpPr/>
          <p:nvPr/>
        </p:nvCxnSpPr>
        <p:spPr>
          <a:xfrm flipH="1" flipV="1">
            <a:off x="4823073" y="4853036"/>
            <a:ext cx="1524000" cy="902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8CCEFEA-F76B-FCE6-791B-E32277E4F496}"/>
              </a:ext>
            </a:extLst>
          </p:cNvPr>
          <p:cNvSpPr txBox="1"/>
          <p:nvPr/>
        </p:nvSpPr>
        <p:spPr>
          <a:xfrm>
            <a:off x="2479729" y="1498533"/>
            <a:ext cx="695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le fichier de configuration : /</a:t>
            </a:r>
            <a:r>
              <a:rPr lang="fr-FR" dirty="0" err="1"/>
              <a:t>etc</a:t>
            </a:r>
            <a:r>
              <a:rPr lang="fr-FR" dirty="0"/>
              <a:t>/</a:t>
            </a:r>
            <a:r>
              <a:rPr lang="fr-FR" dirty="0" err="1"/>
              <a:t>mosquitto</a:t>
            </a:r>
            <a:r>
              <a:rPr lang="fr-FR" dirty="0"/>
              <a:t>/</a:t>
            </a:r>
            <a:r>
              <a:rPr lang="fr-FR" dirty="0" err="1"/>
              <a:t>mosquitto.conf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46A2193-0B5B-CEE0-4D65-60F9F8E5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77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D146D1-394D-2256-D915-10961F55202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7088" y="1065959"/>
            <a:ext cx="7435121" cy="55913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143A73E-D376-3523-C06C-A1768E96DF53}"/>
              </a:ext>
            </a:extLst>
          </p:cNvPr>
          <p:cNvSpPr txBox="1"/>
          <p:nvPr/>
        </p:nvSpPr>
        <p:spPr>
          <a:xfrm>
            <a:off x="1589423" y="292150"/>
            <a:ext cx="90131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GÉNÉRER ET IMPLANTER DES CERTIFICATS SSL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5CFD09-FEA1-4C7B-DC95-DFA51D48A467}"/>
              </a:ext>
            </a:extLst>
          </p:cNvPr>
          <p:cNvSpPr txBox="1"/>
          <p:nvPr/>
        </p:nvSpPr>
        <p:spPr>
          <a:xfrm>
            <a:off x="5577840" y="1209864"/>
            <a:ext cx="6096000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mosquitto_pub</a:t>
            </a:r>
            <a:r>
              <a:rPr lang="en-US" sz="1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-h 192.168.1.25 -p 8883 --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cafile</a:t>
            </a:r>
            <a:r>
              <a:rPr lang="en-US" sz="1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/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ca.crt</a:t>
            </a:r>
            <a:r>
              <a:rPr lang="en-US" sz="1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-t your/topic -m "</a:t>
            </a:r>
            <a:r>
              <a:rPr lang="en-US" b="1" dirty="0">
                <a:solidFill>
                  <a:srgbClr val="000000"/>
                </a:solidFill>
                <a:latin typeface="Menlo" panose="020B0609030804020204" pitchFamily="49" charset="0"/>
                <a:ea typeface="Times New Roman" panose="02020603050405020304" pitchFamily="18" charset="0"/>
              </a:rPr>
              <a:t>message</a:t>
            </a:r>
            <a:r>
              <a:rPr lang="en-US" sz="18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"</a:t>
            </a:r>
            <a:endParaRPr lang="fr-FR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 5" descr="Une image contenant texte, Police, nombre, ligne&#10;&#10;Description générée automatiquement">
            <a:extLst>
              <a:ext uri="{FF2B5EF4-FFF2-40B4-BE49-F238E27FC236}">
                <a16:creationId xmlns:a16="http://schemas.microsoft.com/office/drawing/2014/main" id="{0FF2E647-470D-7CC9-9A27-1C8B7541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75" y="3518447"/>
            <a:ext cx="5866151" cy="2273594"/>
          </a:xfrm>
          <a:prstGeom prst="rect">
            <a:avLst/>
          </a:prstGeom>
          <a:ln w="3175">
            <a:solidFill>
              <a:schemeClr val="tx2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D71FFB8-080C-5429-0A5A-9A51DE5527C4}"/>
              </a:ext>
            </a:extLst>
          </p:cNvPr>
          <p:cNvSpPr txBox="1"/>
          <p:nvPr/>
        </p:nvSpPr>
        <p:spPr>
          <a:xfrm>
            <a:off x="6600168" y="2653198"/>
            <a:ext cx="548515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CHIFFREMENT DES DONNÉES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3D0D4AE-E836-D08C-F06E-BB1A5DA6E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3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BDFB1FE-F68A-47B6-0CAF-C845E523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67" y="2402435"/>
            <a:ext cx="594969" cy="5949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3A37412-6414-2991-1D12-32A4CEF6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200" y="2280137"/>
            <a:ext cx="839565" cy="83956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51B2CA-F9D8-6A8C-158F-506A72D9C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563" y="2272802"/>
            <a:ext cx="839565" cy="839565"/>
          </a:xfrm>
          <a:prstGeom prst="rect">
            <a:avLst/>
          </a:prstGeom>
        </p:spPr>
      </p:pic>
      <p:pic>
        <p:nvPicPr>
          <p:cNvPr id="8" name="Image 7" descr="Une image contenant capture d’écran, clipart, dessin humoristique, conception&#10;&#10;Description générée automatiquement">
            <a:extLst>
              <a:ext uri="{FF2B5EF4-FFF2-40B4-BE49-F238E27FC236}">
                <a16:creationId xmlns:a16="http://schemas.microsoft.com/office/drawing/2014/main" id="{83990C6F-AA05-C8C5-8311-A3ED1C4FB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859" y="2217271"/>
            <a:ext cx="1388304" cy="106904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4F9044B-D174-1D7E-2C43-84DA8339F78D}"/>
              </a:ext>
            </a:extLst>
          </p:cNvPr>
          <p:cNvSpPr txBox="1"/>
          <p:nvPr/>
        </p:nvSpPr>
        <p:spPr>
          <a:xfrm>
            <a:off x="3030826" y="1428941"/>
            <a:ext cx="1943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Réseau sans fil IOT </a:t>
            </a:r>
          </a:p>
          <a:p>
            <a:endParaRPr lang="fr-FR" sz="135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8E992D-84B4-34E4-0330-154F25B2A9BF}"/>
              </a:ext>
            </a:extLst>
          </p:cNvPr>
          <p:cNvSpPr txBox="1"/>
          <p:nvPr/>
        </p:nvSpPr>
        <p:spPr>
          <a:xfrm>
            <a:off x="1524001" y="1428939"/>
            <a:ext cx="14108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Objet connecté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360E012-437D-32BD-4449-B5E78E8D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82" y="1812155"/>
            <a:ext cx="828309" cy="51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 descr="Une image contenant rouge, Caractère coloré, Carmin, cercle&#10;&#10;Description générée automatiquement">
            <a:extLst>
              <a:ext uri="{FF2B5EF4-FFF2-40B4-BE49-F238E27FC236}">
                <a16:creationId xmlns:a16="http://schemas.microsoft.com/office/drawing/2014/main" id="{15556AE1-E278-7515-04F0-04CB411A2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299" y="2426504"/>
            <a:ext cx="594969" cy="594969"/>
          </a:xfrm>
          <a:prstGeom prst="rect">
            <a:avLst/>
          </a:prstGeom>
        </p:spPr>
      </p:pic>
      <p:pic>
        <p:nvPicPr>
          <p:cNvPr id="18" name="Image 17" descr="Une image contenant Graphique, Police, graphisme, logo&#10;&#10;Description générée automatiquement">
            <a:extLst>
              <a:ext uri="{FF2B5EF4-FFF2-40B4-BE49-F238E27FC236}">
                <a16:creationId xmlns:a16="http://schemas.microsoft.com/office/drawing/2014/main" id="{9CC1D4FC-1841-3554-8D40-8DA388A38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577" y="3190807"/>
            <a:ext cx="1080724" cy="375791"/>
          </a:xfrm>
          <a:prstGeom prst="rect">
            <a:avLst/>
          </a:prstGeom>
        </p:spPr>
      </p:pic>
      <p:pic>
        <p:nvPicPr>
          <p:cNvPr id="20" name="Image 19" descr="Une image contenant Graphique, capture d’écran, Police, graphisme&#10;&#10;Description générée automatiquement">
            <a:extLst>
              <a:ext uri="{FF2B5EF4-FFF2-40B4-BE49-F238E27FC236}">
                <a16:creationId xmlns:a16="http://schemas.microsoft.com/office/drawing/2014/main" id="{9F79ED9A-DB13-6F16-1600-D891C4323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4844" y="3606179"/>
            <a:ext cx="1232192" cy="79589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EF04081-A20C-6D2B-6856-F949FBA588A9}"/>
              </a:ext>
            </a:extLst>
          </p:cNvPr>
          <p:cNvSpPr txBox="1"/>
          <p:nvPr/>
        </p:nvSpPr>
        <p:spPr>
          <a:xfrm>
            <a:off x="5050622" y="1417748"/>
            <a:ext cx="1574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Passerelle ou BTS dans le cas du réseau cellulaire :</a:t>
            </a:r>
          </a:p>
          <a:p>
            <a:endParaRPr lang="fr-FR" sz="135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44DE2D6-1C69-D9E2-D2C3-47D5C4F00E42}"/>
              </a:ext>
            </a:extLst>
          </p:cNvPr>
          <p:cNvSpPr txBox="1"/>
          <p:nvPr/>
        </p:nvSpPr>
        <p:spPr>
          <a:xfrm>
            <a:off x="6720844" y="1582803"/>
            <a:ext cx="17670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Serveur du réseau :</a:t>
            </a:r>
          </a:p>
          <a:p>
            <a:endParaRPr lang="fr-FR" sz="135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EDFD136-6038-89A4-CBAB-529E88BB11B1}"/>
              </a:ext>
            </a:extLst>
          </p:cNvPr>
          <p:cNvSpPr txBox="1"/>
          <p:nvPr/>
        </p:nvSpPr>
        <p:spPr>
          <a:xfrm>
            <a:off x="8583934" y="1490136"/>
            <a:ext cx="17670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 u="sng" dirty="0"/>
              <a:t>Serveur applicatif </a:t>
            </a:r>
          </a:p>
          <a:p>
            <a:r>
              <a:rPr lang="fr-FR" sz="1350" b="1" dirty="0"/>
              <a:t>+ client :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5950FF6-D5E7-E25E-F733-46CDD6BD4E5F}"/>
              </a:ext>
            </a:extLst>
          </p:cNvPr>
          <p:cNvSpPr txBox="1"/>
          <p:nvPr/>
        </p:nvSpPr>
        <p:spPr>
          <a:xfrm>
            <a:off x="1854003" y="496587"/>
            <a:ext cx="828674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SYNOPTIQUE DE LA CHAINE DE VALEUR DES OBJETS CONNECTÉS</a:t>
            </a:r>
          </a:p>
        </p:txBody>
      </p:sp>
      <p:sp>
        <p:nvSpPr>
          <p:cNvPr id="2" name="Flèche vers la droite 1">
            <a:extLst>
              <a:ext uri="{FF2B5EF4-FFF2-40B4-BE49-F238E27FC236}">
                <a16:creationId xmlns:a16="http://schemas.microsoft.com/office/drawing/2014/main" id="{3265353C-0112-ECE8-8FB4-DF6D9FDF7962}"/>
              </a:ext>
            </a:extLst>
          </p:cNvPr>
          <p:cNvSpPr/>
          <p:nvPr/>
        </p:nvSpPr>
        <p:spPr>
          <a:xfrm>
            <a:off x="2530733" y="2699918"/>
            <a:ext cx="843349" cy="20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3" name="Flèche vers la droite 2">
            <a:extLst>
              <a:ext uri="{FF2B5EF4-FFF2-40B4-BE49-F238E27FC236}">
                <a16:creationId xmlns:a16="http://schemas.microsoft.com/office/drawing/2014/main" id="{914B8C20-0120-DE13-9DC2-5E77570F517C}"/>
              </a:ext>
            </a:extLst>
          </p:cNvPr>
          <p:cNvSpPr/>
          <p:nvPr/>
        </p:nvSpPr>
        <p:spPr>
          <a:xfrm>
            <a:off x="4294563" y="2681119"/>
            <a:ext cx="843349" cy="2031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6105B1EF-D061-89E1-F369-2484E5F3DFC0}"/>
              </a:ext>
            </a:extLst>
          </p:cNvPr>
          <p:cNvSpPr/>
          <p:nvPr/>
        </p:nvSpPr>
        <p:spPr>
          <a:xfrm>
            <a:off x="6116023" y="2650209"/>
            <a:ext cx="843349" cy="20316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F6CA22A6-C0DF-DBBE-DA58-88AD65757219}"/>
              </a:ext>
            </a:extLst>
          </p:cNvPr>
          <p:cNvSpPr/>
          <p:nvPr/>
        </p:nvSpPr>
        <p:spPr>
          <a:xfrm>
            <a:off x="8008444" y="2598335"/>
            <a:ext cx="843349" cy="20316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E02FC1-A3A3-11BF-4F78-BFB9E32E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773" y="3383392"/>
            <a:ext cx="1036277" cy="103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ice Main Image">
            <a:extLst>
              <a:ext uri="{FF2B5EF4-FFF2-40B4-BE49-F238E27FC236}">
                <a16:creationId xmlns:a16="http://schemas.microsoft.com/office/drawing/2014/main" id="{9C3DD7FC-0745-D218-0015-1D8351AF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528" y="3190807"/>
            <a:ext cx="1108478" cy="112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Zigbee2MQTT">
            <a:extLst>
              <a:ext uri="{FF2B5EF4-FFF2-40B4-BE49-F238E27FC236}">
                <a16:creationId xmlns:a16="http://schemas.microsoft.com/office/drawing/2014/main" id="{2929E0F4-11D5-E16D-B494-20D0FD98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521" y="3317618"/>
            <a:ext cx="574484" cy="57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8351F56-7944-533C-4509-7B7B3F0DF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82" y="4566992"/>
            <a:ext cx="843349" cy="27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F8CD403-0D2D-0BF5-DE05-9361FEBB54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5474" y="3504064"/>
            <a:ext cx="574484" cy="5744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960E83C-533D-F212-9C0D-BAC8903DE4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83420" y="4180344"/>
            <a:ext cx="621605" cy="621605"/>
          </a:xfrm>
          <a:prstGeom prst="rect">
            <a:avLst/>
          </a:prstGeom>
        </p:spPr>
      </p:pic>
      <p:pic>
        <p:nvPicPr>
          <p:cNvPr id="19" name="Picture 2" descr="ChirpStack">
            <a:extLst>
              <a:ext uri="{FF2B5EF4-FFF2-40B4-BE49-F238E27FC236}">
                <a16:creationId xmlns:a16="http://schemas.microsoft.com/office/drawing/2014/main" id="{7C6D9648-3615-C506-B93C-5DB9B2252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526" y="3938469"/>
            <a:ext cx="1221716" cy="2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1F9B5D6-4258-8C38-29EF-9E9D5C8AA82F}"/>
              </a:ext>
            </a:extLst>
          </p:cNvPr>
          <p:cNvSpPr/>
          <p:nvPr/>
        </p:nvSpPr>
        <p:spPr>
          <a:xfrm>
            <a:off x="1752501" y="2217272"/>
            <a:ext cx="665234" cy="97353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19336E-E206-37A2-3BB1-6200334F29CE}"/>
              </a:ext>
            </a:extLst>
          </p:cNvPr>
          <p:cNvSpPr/>
          <p:nvPr/>
        </p:nvSpPr>
        <p:spPr>
          <a:xfrm>
            <a:off x="3193002" y="1701140"/>
            <a:ext cx="1297550" cy="3246988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1DDDEB-5C0A-FD6E-4B37-8C029BFDA689}"/>
              </a:ext>
            </a:extLst>
          </p:cNvPr>
          <p:cNvSpPr/>
          <p:nvPr/>
        </p:nvSpPr>
        <p:spPr>
          <a:xfrm>
            <a:off x="4778115" y="2167812"/>
            <a:ext cx="1889666" cy="2399180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D1D114-99D0-8914-BEE4-A29DA713C9D2}"/>
              </a:ext>
            </a:extLst>
          </p:cNvPr>
          <p:cNvSpPr/>
          <p:nvPr/>
        </p:nvSpPr>
        <p:spPr>
          <a:xfrm>
            <a:off x="6793096" y="2167813"/>
            <a:ext cx="1694828" cy="3301111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C8C3F4-9097-705C-51D5-5AE43036BB61}"/>
              </a:ext>
            </a:extLst>
          </p:cNvPr>
          <p:cNvSpPr/>
          <p:nvPr/>
        </p:nvSpPr>
        <p:spPr>
          <a:xfrm>
            <a:off x="8685447" y="2163867"/>
            <a:ext cx="1840586" cy="2399180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8C1DE91-C9B3-3BFA-97A1-FC8C01A73053}"/>
              </a:ext>
            </a:extLst>
          </p:cNvPr>
          <p:cNvSpPr txBox="1"/>
          <p:nvPr/>
        </p:nvSpPr>
        <p:spPr>
          <a:xfrm>
            <a:off x="6937481" y="4687176"/>
            <a:ext cx="139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HSS + SGW pour les réseaux cellulaires</a:t>
            </a:r>
          </a:p>
        </p:txBody>
      </p:sp>
      <p:pic>
        <p:nvPicPr>
          <p:cNvPr id="31" name="Image 30" descr="Une image contenant texte, triangle&#10;&#10;Description générée automatiquement">
            <a:extLst>
              <a:ext uri="{FF2B5EF4-FFF2-40B4-BE49-F238E27FC236}">
                <a16:creationId xmlns:a16="http://schemas.microsoft.com/office/drawing/2014/main" id="{23CC6464-7599-05D4-2CDA-3CA9B33036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03371" y="5201441"/>
            <a:ext cx="2083221" cy="1404564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59A28336-6D2C-3C89-B690-3B333D1F2DA7}"/>
              </a:ext>
            </a:extLst>
          </p:cNvPr>
          <p:cNvSpPr txBox="1"/>
          <p:nvPr/>
        </p:nvSpPr>
        <p:spPr>
          <a:xfrm>
            <a:off x="6323861" y="5802309"/>
            <a:ext cx="20832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Garanti à chaque étape de la chaine</a:t>
            </a:r>
          </a:p>
        </p:txBody>
      </p: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6ECF1881-A0E6-F903-2110-CF1A1872C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9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9F7B80A-5ED4-7D8C-EA93-81EE471886C8}"/>
              </a:ext>
            </a:extLst>
          </p:cNvPr>
          <p:cNvSpPr txBox="1"/>
          <p:nvPr/>
        </p:nvSpPr>
        <p:spPr>
          <a:xfrm>
            <a:off x="3468624" y="1767007"/>
            <a:ext cx="5254752" cy="3323987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-----BEGIN CERTIFICATE-----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MIIDZjCCAk4CFAImW8oGSJGT34eEsQGHXgVXEoyQMA0GCSqGSIb3DQEBCwUAMFUx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CzAJBgNVBAYTAkZSMRMwEQYDVQQIDApTb21lLVN0YXRlMQ4wDAYDVQQHDAVQQVJJ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UzEhMB8GA1UECgwYSW50ZXJuZXQgV2lkZ2l0cyBQdHkgTHRkMB4XDTI1MDIyMDE2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MDQyOFoXDTI2MDIxNTE2MDQyOFowgYkxCzAJBgNVBAYTAkZSMRMwEQYDVQQIDApT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b21lLVN0YXRlMQ4wDAYDVQQHDAVQQVJJUzEPMA0GA1UECgwGTmV3dG9uMQ0wCwYD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VQQLDARDSUVMMRYwFAYDVQQDDA0xOTIuMTY4LjEuMTk0MR0wGwYJKoZIhvcNAQkB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Fg5jaWVsQG5ld3Rvbi5mcjCCASIwDQYJKoZIhvcNAQEBBQADggEPADCCAQoCggEB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AN82X2I8aMr67WMpXcDlfzurcta/v+N4FHBegJzdJhMZN2zz5teOsW3GHlrdD44h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3SGR+pgjk7VSKGw739I85PKpss3od0NMDP8qmyttl8HlO7g/JvU1ebTBC1JyqJQP</a:t>
            </a:r>
          </a:p>
          <a:p>
            <a:pPr algn="l"/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z+l</a:t>
            </a:r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tVpSXUFRRuIiuk</a:t>
            </a:r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/b/SoKXUs7qDsKpVRZw2YzzpCiVA64Ak7Y/8zMfY75z8r5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4slTd5VLiUnK9+UtjdTvKOcxX0qyfkNZcOdxChJXNtq5abMZV8P7f3wtTnCUxGLK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uGFCKJdeh8/vK3GDgwar/N7+u9lSohCex+ygjdeHd2aqfK/182B78le7DYha63dW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KOqkdie5yh7tZY/fbj8Hcx8CAwEAATANBgkqhkiG9w0BAQsFAAOCAQEAP+YmPanr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pq3QClK5xItEe4h90hzwnnwmR7SdTOTkyXcfo0UgLvg/nPkgPe5/AgcuKZBNnEJ7</a:t>
            </a:r>
          </a:p>
          <a:p>
            <a:pPr algn="l"/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MSRcp</a:t>
            </a:r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/fpVq5EiZslWCQhLPPVvFO1Z+kzyYBjtDRUjL/lpGY5iPiAClLch9hEsfXT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e+KTEGqb73PzOZYl3OgbQawSdVCrNfL2l46Uala7iAWN4tZpDRgsLBGnVXTbvSTA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3hJqJY4GD670ztghBs6OsKA3TIKDFhJ5U7t5h6pzSxCgDWo06OHQsPcN81OMYJ5J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7zQMPjAZyZ/snOk3AMu6X2o8jSOZ40snlmUCVjkYBz5KgvfGooBO0JJerrOj4/r7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sg+K8RAhSzdARA==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-----END CERTIFICATE-----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DF20B0-3917-42B2-C1D4-BB3DA3F4E95D}"/>
              </a:ext>
            </a:extLst>
          </p:cNvPr>
          <p:cNvSpPr txBox="1"/>
          <p:nvPr/>
        </p:nvSpPr>
        <p:spPr>
          <a:xfrm>
            <a:off x="3068764" y="147543"/>
            <a:ext cx="6148388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CERTIFICAT SERVER.CRT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F85B75-C12F-DE35-F0D0-2A642A8BA192}"/>
              </a:ext>
            </a:extLst>
          </p:cNvPr>
          <p:cNvSpPr txBox="1"/>
          <p:nvPr/>
        </p:nvSpPr>
        <p:spPr>
          <a:xfrm>
            <a:off x="3468624" y="1097280"/>
            <a:ext cx="465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C’est codé en base 64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2BAB12-2484-16B9-1F02-932CFDA2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1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EBFDF417-E857-F5D4-8C5A-FDA8A00E68CE}"/>
              </a:ext>
            </a:extLst>
          </p:cNvPr>
          <p:cNvSpPr txBox="1"/>
          <p:nvPr/>
        </p:nvSpPr>
        <p:spPr>
          <a:xfrm>
            <a:off x="1648968" y="993660"/>
            <a:ext cx="8894064" cy="523220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endParaRPr lang="fr-FR" sz="900" dirty="0">
              <a:solidFill>
                <a:srgbClr val="48536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Certificate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Data: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Version: 1 (0x0)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Serial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 02:26:5b:ca:06:48:91:93:df:87:84:b1:01:87:5e:05:57:12:8c:90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Signature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Algorithm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sha256WithRSAEncryption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Issuer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C = FR, ST =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-State, L = PARIS, O = Internet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Widgits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Pty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Ltd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Validity</a:t>
            </a:r>
            <a:endParaRPr lang="fr-FR" sz="900" dirty="0">
              <a:solidFill>
                <a:srgbClr val="48536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 Not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Before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Feb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20 16:04:28 2025 GMT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 Not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After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Feb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15 16:04:28 2026 GMT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Subject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C = FR, ST =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-State, L = PARIS, O = Newton, OU = CIEL, CN = 192.168.1.194,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emailAddress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ciel@newton.fr</a:t>
            </a:r>
            <a:endParaRPr lang="fr-FR" sz="900" dirty="0">
              <a:solidFill>
                <a:srgbClr val="48536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Subject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Public Key Info: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 Public Key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Algorithm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rsaEncryption</a:t>
            </a:r>
            <a:endParaRPr lang="fr-FR" sz="900" dirty="0">
              <a:solidFill>
                <a:srgbClr val="48536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 Public-Key: (2048 bit)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Modulus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00:df:36:5f:62:3c:68:ca:fa:ed:63:29:5d:c0:e5: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7f:3b:ab:72:d6:bf:bf:e3:78:14:70:5e:80:9c:dd: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26:13:19:37:6c:f3:e6:d7:8e:b1:6d:c6:1e:5a:dd: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0f:8e:21:dd:21:91:fa:98:23:93:b5:52:28:6c:3b: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df:d2:3c:e4:f2:a9:b2:cd:e8:77:43:4c:0c:ff:2a: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9b:2b:6d:97:c1:e5:3b:b8:3f:26:f5:35:79:b4:c1: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0b:52:72:a8:94:0f:cf:e9:7f:b5:5a:52:5d:41:51: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46:e2:22:ba:4f:db:fd:2a:0a:5d:4b:3b:a8:3b:0a: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a5:54:59:c3:66:33:ce:90:a2:54:0e:b8:02:4e:d8: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ff:cc:cc:7d:8e:f9:cf:ca:f9:e2:c9:53:77:95:4b: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89:49:ca:f7:e5:2d:8d:d4:ef:28:e7:31:5f:4a:b2: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7e:43:59:70:e7:71:0a:12:57:36:da:b9:69:b3:19: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57:c3:fb:7f:7c:2d:4e:70:94:c4:62:ca:b8:61:42: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28:97:5e:87:cf:ef:2b:71:83:83:06:ab:fc:de:fe: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bb:d9:52:a2:10:9e:c7:ec:a0:8d:d7:87:77:66:aa: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7c:af:f5:f3:60:7b:f2:57:bb:0d:88:5a:eb:77:56: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28:ea:a4:76:27:b9:ca:1e:ed:65:8f:df:6e:3f:07: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 73:1f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Exponent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65537 (0x10001)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816FF2-B5EB-B6D4-7E4E-1A0A83ABB8CC}"/>
              </a:ext>
            </a:extLst>
          </p:cNvPr>
          <p:cNvSpPr txBox="1"/>
          <p:nvPr/>
        </p:nvSpPr>
        <p:spPr>
          <a:xfrm>
            <a:off x="3057144" y="260960"/>
            <a:ext cx="6077712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openssl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x509 -in 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server.crt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noout</a:t>
            </a:r>
            <a:endParaRPr lang="fr-FR" b="1" dirty="0">
              <a:solidFill>
                <a:srgbClr val="48536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5CFDE7C-C262-6C8A-90E7-6C7620A9EE3C}"/>
              </a:ext>
            </a:extLst>
          </p:cNvPr>
          <p:cNvCxnSpPr>
            <a:cxnSpLocks/>
          </p:cNvCxnSpPr>
          <p:nvPr/>
        </p:nvCxnSpPr>
        <p:spPr>
          <a:xfrm flipH="1">
            <a:off x="6900672" y="1692782"/>
            <a:ext cx="950976" cy="282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BD05C7C1-2852-74BA-05A7-2C3D6B00D380}"/>
              </a:ext>
            </a:extLst>
          </p:cNvPr>
          <p:cNvCxnSpPr>
            <a:cxnSpLocks/>
          </p:cNvCxnSpPr>
          <p:nvPr/>
        </p:nvCxnSpPr>
        <p:spPr>
          <a:xfrm flipH="1" flipV="1">
            <a:off x="6327648" y="2852929"/>
            <a:ext cx="950976" cy="14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223143B-53FA-FC02-4AA4-BB7EB853CF83}"/>
              </a:ext>
            </a:extLst>
          </p:cNvPr>
          <p:cNvSpPr txBox="1"/>
          <p:nvPr/>
        </p:nvSpPr>
        <p:spPr>
          <a:xfrm>
            <a:off x="7978140" y="1323450"/>
            <a:ext cx="2313432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Informations sur le CA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D8D6E26-7AA3-06AB-8CAA-90588E9F4C05}"/>
              </a:ext>
            </a:extLst>
          </p:cNvPr>
          <p:cNvSpPr txBox="1"/>
          <p:nvPr/>
        </p:nvSpPr>
        <p:spPr>
          <a:xfrm>
            <a:off x="7502652" y="2859000"/>
            <a:ext cx="2825496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Informations sur le  serveur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915D513-CB34-53B8-11C0-82E9C6F2CFAD}"/>
              </a:ext>
            </a:extLst>
          </p:cNvPr>
          <p:cNvSpPr txBox="1"/>
          <p:nvPr/>
        </p:nvSpPr>
        <p:spPr>
          <a:xfrm>
            <a:off x="6694170" y="3366367"/>
            <a:ext cx="3217926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Chiffré = message ^d modulo 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41D7A83-561B-DC1E-140D-2529A2A315DB}"/>
              </a:ext>
            </a:extLst>
          </p:cNvPr>
          <p:cNvSpPr txBox="1"/>
          <p:nvPr/>
        </p:nvSpPr>
        <p:spPr>
          <a:xfrm>
            <a:off x="6657594" y="4607616"/>
            <a:ext cx="3633978" cy="1200329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d est l’exposant public. C’est 65537 presque tout le temps. Facile à encoder, peu de bits à 1 :</a:t>
            </a:r>
          </a:p>
          <a:p>
            <a:r>
              <a:rPr lang="fr-FR" dirty="0"/>
              <a:t>10000000000000001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93F73-7F8A-882F-4AFE-D3CFF2E9FB81}"/>
              </a:ext>
            </a:extLst>
          </p:cNvPr>
          <p:cNvSpPr txBox="1"/>
          <p:nvPr/>
        </p:nvSpPr>
        <p:spPr>
          <a:xfrm>
            <a:off x="6900672" y="3825546"/>
            <a:ext cx="3427476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n est le </a:t>
            </a:r>
            <a:r>
              <a:rPr lang="fr-FR" dirty="0" err="1"/>
              <a:t>Modulus</a:t>
            </a:r>
            <a:r>
              <a:rPr lang="fr-FR" dirty="0"/>
              <a:t>, un nombre semi-premier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A85F58-D323-466A-CD0E-265B4BDB8B07}"/>
              </a:ext>
            </a:extLst>
          </p:cNvPr>
          <p:cNvSpPr txBox="1"/>
          <p:nvPr/>
        </p:nvSpPr>
        <p:spPr>
          <a:xfrm>
            <a:off x="4284726" y="6367495"/>
            <a:ext cx="4408170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Chiffré = message ^65537 modulo </a:t>
            </a:r>
            <a:r>
              <a:rPr lang="fr-FR" dirty="0" err="1"/>
              <a:t>modulus</a:t>
            </a:r>
            <a:endParaRPr lang="fr-FR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08B0AF9-4984-CBB7-4CA8-505C2E592AD9}"/>
              </a:ext>
            </a:extLst>
          </p:cNvPr>
          <p:cNvCxnSpPr/>
          <p:nvPr/>
        </p:nvCxnSpPr>
        <p:spPr>
          <a:xfrm flipH="1">
            <a:off x="4645152" y="5303520"/>
            <a:ext cx="2012442" cy="50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AEAFD48-6510-6CAA-4D31-C19247F8A1FB}"/>
              </a:ext>
            </a:extLst>
          </p:cNvPr>
          <p:cNvSpPr/>
          <p:nvPr/>
        </p:nvSpPr>
        <p:spPr>
          <a:xfrm>
            <a:off x="2706624" y="3143508"/>
            <a:ext cx="3621024" cy="2515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C64F5C5-A26D-F2CA-7DBC-24AEA01BC8FB}"/>
              </a:ext>
            </a:extLst>
          </p:cNvPr>
          <p:cNvCxnSpPr/>
          <p:nvPr/>
        </p:nvCxnSpPr>
        <p:spPr>
          <a:xfrm flipH="1">
            <a:off x="6327648" y="4133088"/>
            <a:ext cx="573024" cy="146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CEAC78-688C-6EDE-5B90-9EF680FF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59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32C341F-A981-3156-4E46-A1282CC34364}"/>
              </a:ext>
            </a:extLst>
          </p:cNvPr>
          <p:cNvSpPr txBox="1"/>
          <p:nvPr/>
        </p:nvSpPr>
        <p:spPr>
          <a:xfrm>
            <a:off x="3590544" y="2318891"/>
            <a:ext cx="4572000" cy="2446824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Signature </a:t>
            </a:r>
            <a:r>
              <a:rPr lang="fr-FR" sz="9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Algorithm</a:t>
            </a:r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sha256WithRSAEncryption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Signature Value: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3f:e6:26:3d:a9:eb:a6:ad:d0:0a:52:b9:c4:8b:44:7b:88:7d: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d2:1c:f0:9e:7c:26:47:b4:9d:4c:e4:e4:c9:77:1f:a3:45:20: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2e:f8:3f:9c:f9:20:3d:ee:7f:02:07:2e:29:90:4d:9c:42:7b: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31:24:5c:a7:f7:e9:56:ae:44:89:9b:25:58:24:21:2c:f3:d5: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bc:53:b5:67:e9:33:c9:80:63:b4:34:54:8c:bf:e5:a4:66:39: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88:f8:80:0a:52:dc:87:d8:44:b1:f5:d3:7b:e2:93:10:6a:9b: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ef:73:f3:39:96:25:dc:e8:1b:41:ac:12:75:50:ab:35:f2:f6: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97:8e:94:6a:56:bb:88:05:8d:e2:d6:69:0d:18:2c:2c:11:a7: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55:74:db:bd:24:c0:de:12:6a:25:8e:06:0f:ae:f4:ce:d8:21: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06:ce:8e:b0:a0:37:4c:82:83:16:12:79:53:bb:79:87:aa:73: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4b:10:a0:0d:6a:34:e8:e1:d0:b0:f7:0d:f3:53:8c:60:9e:49: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ef:34:0c:3e:30:19:c9:9f:ec:9c:e9:37:00:cb:ba:5f:6a:3c: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8d:23:99:e3:4b:27:96:65:02:56:39:18:07:3e:4a:82:f7:c6: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a2:80:4e:d0:92:5e:ae:b3:a3:e3:fa:fb:b2:0f:8a:f1:10:21:</a:t>
            </a:r>
          </a:p>
          <a:p>
            <a:pPr algn="l"/>
            <a:r>
              <a:rPr lang="fr-FR" sz="9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 4b:37:40:44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EF494A4-29CA-4793-CC21-514EA03A47A7}"/>
              </a:ext>
            </a:extLst>
          </p:cNvPr>
          <p:cNvSpPr txBox="1"/>
          <p:nvPr/>
        </p:nvSpPr>
        <p:spPr>
          <a:xfrm>
            <a:off x="3057144" y="663296"/>
            <a:ext cx="6077712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openssl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x509 -in 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server.crt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noout</a:t>
            </a:r>
            <a:endParaRPr lang="fr-FR" b="1" dirty="0">
              <a:solidFill>
                <a:srgbClr val="48536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F825B2-759B-9EFE-0B9E-9CC2B786DBF4}"/>
              </a:ext>
            </a:extLst>
          </p:cNvPr>
          <p:cNvSpPr txBox="1"/>
          <p:nvPr/>
        </p:nvSpPr>
        <p:spPr>
          <a:xfrm>
            <a:off x="1694688" y="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Suite ...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F6077B-E8B6-B594-F901-9017511F0C7B}"/>
              </a:ext>
            </a:extLst>
          </p:cNvPr>
          <p:cNvSpPr txBox="1"/>
          <p:nvPr/>
        </p:nvSpPr>
        <p:spPr>
          <a:xfrm>
            <a:off x="2011680" y="1670304"/>
            <a:ext cx="288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signature du certificat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41B9A11-A1B1-2260-92D1-33957069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06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F4794D8-1DB5-F212-B38B-47AFB38F4374}"/>
              </a:ext>
            </a:extLst>
          </p:cNvPr>
          <p:cNvSpPr txBox="1"/>
          <p:nvPr/>
        </p:nvSpPr>
        <p:spPr>
          <a:xfrm>
            <a:off x="3068764" y="147543"/>
            <a:ext cx="6148388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Abadi" panose="020F0502020204030204" pitchFamily="34" charset="0"/>
              </a:rPr>
              <a:t>CLÉ PRIVÉE SERVER.KEY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66D949-1CE4-19A1-465F-D5904234A514}"/>
              </a:ext>
            </a:extLst>
          </p:cNvPr>
          <p:cNvSpPr txBox="1"/>
          <p:nvPr/>
        </p:nvSpPr>
        <p:spPr>
          <a:xfrm>
            <a:off x="3543014" y="1228398"/>
            <a:ext cx="5199888" cy="4401205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-----BEGIN PRIVATE KEY-----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MIIEvQIBADANBgkqhkiG9w0BAQEFAASCBKcwggSjAgEAAoIBAQDfNl9iPGjK+u1j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KV3A5X87q3LWv7/jeBRwXoCc3SYTGTds8+bXjrFtxh5a3Q+OId0hkfqYI5O1Uihs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O9/SPOTyqbLN6HdDTAz/KpsrbZfB5Tu4Pyb1NXm0wQtScqiUD8/pf7VaUl1BUUbi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IrpP2/0qCl1LO6g7CqVUWcNmM86QolQOuAJO2P/MzH2O+c/K+eLJU3eVS4lJyvfl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LY3U7yjnMV9Ksn5DWXDncQoSVzbauWmzGVfD+398LU5wlMRiyrhhQiiXXofP7ytx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g4MGq/</a:t>
            </a:r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ze</a:t>
            </a:r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/rvZUqIQnsfsoI3Xh3dmqnyv9fNge/JXuw2IWut3VijqpHYnucoe7WWP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324/B3MfAgMBAAECggEAEf8sSZtdR6Bbq3cWXAsk6wazx6TGL+zqmPTFoeAixb9u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vJYdspuKqrMil2jjbC5GygIfFk0oB6KMJ83cCfNm8jnEdN2dYAutsJUa1bGMXtHA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suZEmdip62z1ILyl4uozdTwavyGM60tGT81FAFNYYh9bzkkNE1WUZuyl2IOsz/</a:t>
            </a:r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Rg</a:t>
            </a:r>
            <a:endParaRPr lang="fr-FR" sz="1000" b="1" dirty="0">
              <a:solidFill>
                <a:srgbClr val="48536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DNUrmyy</a:t>
            </a:r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/juDUqphSjw3oS5HdmoVNanz41RCAfjylFNEReAELex48o/T8ifjFqU7W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PyYmjk1lDO3mqI6vH8+PyicHkv0f+/3YeJ1blcjdZKzvMk4Im9iKBG0IJzLEDUyJ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aKWHgDML61W7kvQuJY0S/0HJ5rwgyfFbBphvYty2oQKBgQDzjxbhJjiCbvRkzxm+</a:t>
            </a:r>
          </a:p>
          <a:p>
            <a:pPr algn="l"/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oIFvgLWsjDSNnNUzNoPsCUVCOrkGNqlzq</a:t>
            </a:r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++p9TnhWPiujWMWZpFPnMaxN+G5dxRV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HY0PU1d2nXdP125T5tbqun/</a:t>
            </a:r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qbICLfvLOMYkCOxG</a:t>
            </a:r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/cRAfq0bKpYbUcHGGwZeO/m1f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AjC</a:t>
            </a:r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/UUzX2FP93Yrr2qEACLpAwKBgQDqnTh11E9aHUrYDPTw1S3fJ5EjxhcuEmRD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Uu8gynIfMLnu0/ZEuKmL7Uq1RjFlgy/53UZyhfkmItHmcTNSFKmfSBycLHL+Kpte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fvVB6Fjgwv90aTycKXIe/DbL3quCXPvioBfoNFN5bJZFuWtDTpLxcRztfQ5HFh1C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Z/GfFpQ8tQKBgA7jQjzE/1NJwPqghixW11KfhXtknpnBam7U+D9nWapwuHqewMDn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U6EJ8l3J+HmC/vmRj3RUWvjeN5gEpWOGiObU61W+zlo9CutqAt0aRVNpCnp8ag8c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jAls3ura2Gd3Kr6cW5+EuAvKrZ76AmmJmGeC38YCIIqoz7pf4Jzs/</a:t>
            </a:r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TVNAoGBAJnn</a:t>
            </a:r>
            <a:endParaRPr lang="fr-FR" sz="1000" b="1" dirty="0">
              <a:solidFill>
                <a:srgbClr val="48536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6VHipOuIq8BvP399WUo6uoutNyeSCRPhI91u8M5lOJPjmHocaZzRXWDtWxospRxU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fBJEsNzDms6BFBmUVHGY7KvGvOjfKm0i++Dwet13Df1fy9LlnWeWLJwwxnIObW6N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dyFsshXFlg7HRAYzVVHt0fw5PVSEvU0Cww6J0VTBAoGAOXwIMMQGTVGRgwFNUQy7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sqZM1yzbzv2ONet59UAy6+0Flwx3NJa/O9aR71kO8XuEgowiUl+XxBVqZkfwLuVI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a0Y0gBpqextt8W9bZnLOgOJ4g/6KXvRyyik6h3ztNt6VIyjsBSpMIBjg01zxtPSv</a:t>
            </a:r>
          </a:p>
          <a:p>
            <a:pPr algn="l"/>
            <a:r>
              <a:rPr lang="fr-FR" sz="1000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seISpicadgsTcGrmBdwySmU</a:t>
            </a:r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</a:p>
          <a:p>
            <a:pPr algn="l"/>
            <a:r>
              <a:rPr lang="fr-FR" sz="1000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-----END PRIVATE KEY-----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2D2EF4-9D94-C6DF-CFB3-73BB67DCD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6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04AEB61-5D64-8AF5-9250-87B9BE327591}"/>
              </a:ext>
            </a:extLst>
          </p:cNvPr>
          <p:cNvSpPr txBox="1"/>
          <p:nvPr/>
        </p:nvSpPr>
        <p:spPr>
          <a:xfrm>
            <a:off x="1737360" y="1265992"/>
            <a:ext cx="3956304" cy="301621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10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modulus</a:t>
            </a:r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00:df:36:5f:62:3c:68:ca:fa:ed:63:29:5d:c0:e5: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7f:3b:ab:72:d6:bf:bf:e3:78:14:70:5e:80:9c:dd: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26:13:19:37:6c:f3:e6:d7:8e:b1:6d:c6:1e:5a:dd: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0f:8e:21:dd:21:91:fa:98:23:93:b5:52:28:6c:3b: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df:d2:3c:e4:f2:a9:b2:cd:e8:77:43:4c:0c:ff:2a: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9b:2b:6d:97:c1:e5:3b:b8:3f:26:f5:35:79:b4:c1: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0b:52:72:a8:94:0f:cf:e9:7f:b5:5a:52:5d:41:51: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46:e2:22:ba:4f:db:fd:2a:0a:5d:4b:3b:a8:3b:0a: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a5:54:59:c3:66:33:ce:90:a2:54:0e:b8:02:4e:d8: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ff:cc:cc:7d:8e:f9:cf:ca:f9:e2:c9:53:77:95:4b: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89:49:ca:f7:e5:2d:8d:d4:ef:28:e7:31:5f:4a:b2: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7e:43:59:70:e7:71:0a:12:57:36:da:b9:69:b3:19: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57:c3:fb:7f:7c:2d:4e:70:94:c4:62:ca:b8:61:42: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28:97:5e:87:cf:ef:2b:71:83:83:06:ab:fc:de:fe: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bb:d9:52:a2:10:9e:c7:ec:a0:8d:d7:87:77:66:aa: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7c:af:f5:f3:60:7b:f2:57:bb:0d:88:5a:eb:77:56: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28:ea:a4:76:27:b9:ca:1e:ed:65:8f:df:6e:3f:07: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73:1f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B67F61-A5D0-8815-BF86-EA9D2B1B9A30}"/>
              </a:ext>
            </a:extLst>
          </p:cNvPr>
          <p:cNvSpPr txBox="1"/>
          <p:nvPr/>
        </p:nvSpPr>
        <p:spPr>
          <a:xfrm>
            <a:off x="1737360" y="5603104"/>
            <a:ext cx="2188464" cy="24622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publicExponent</a:t>
            </a:r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65537</a:t>
            </a:r>
            <a:endParaRPr lang="fr-FR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02E99D-11C3-35F2-D6B8-6EF500640B79}"/>
              </a:ext>
            </a:extLst>
          </p:cNvPr>
          <p:cNvSpPr txBox="1"/>
          <p:nvPr/>
        </p:nvSpPr>
        <p:spPr>
          <a:xfrm>
            <a:off x="5967984" y="1265992"/>
            <a:ext cx="4572000" cy="301621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1000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privateExponent</a:t>
            </a:r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11:ff:2c:49:9b:5d:47:a0:5b:ab:77:16:5c:0b:24: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eb:06:b3:c7:a4:c6:2f:ec:ea:98:f4:c5:a1:e0:22: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c5:bf:6e:bc:96:1d:b2:9b:8a:aa:b3:22:97:68:e3: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6c:2e:46:ca:02:1f:16:4d:28:07:a2:8c:27:cd:dc: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09:f3:66:f2:39:c4:74:dd:9d:60:0b:ad:b0:95:1a: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d5:b1:8c:5e:d1:c0:b2:e6:44:99:d8:a9:eb:6c:f5: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20:bc:a5:e2:ea:33:75:3c:1a:bf:21:8c:eb:4b:46: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4f:cd:45:00:53:58:62:1f:5b:ce:49:0d:13:55:94: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66:ec:a5:d8:83:ac:cf:f4:60:0c:d5:2b:9b:2c:bf: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8e:e0:d4:aa:98:52:8f:0d:e8:4b:91:dd:9a:85:4d: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6a:7c:f8:d5:10:80:7e:3c:a5:14:d1:11:78:01:0b: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7b:1e:3c:a3:f4:fc:89:f8:c5:a9:4e:d6:3f:26:26: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8e:4d:65:0c:ed:e6:a8:8e:af:1f:cf:8f:ca:27:07: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92:fd:1f:fb:fd:d8:78:9d:5b:95:c8:dd:64:ac:ef: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32:4e:08:9b:d8:8a:04:6d:08:27:32:c4:0d:4c:89: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68:a5:87:80:33:0b:eb:55:bb:92:f4:2e:25:8d:12: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ff:41:c9:e6:bc:20:c9:f1:5b:06:98:6f:62:dc:b6: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a1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156F74-0E72-80F0-C1E4-4911FD217519}"/>
              </a:ext>
            </a:extLst>
          </p:cNvPr>
          <p:cNvSpPr txBox="1"/>
          <p:nvPr/>
        </p:nvSpPr>
        <p:spPr>
          <a:xfrm>
            <a:off x="3044952" y="492824"/>
            <a:ext cx="5846064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openssl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rsa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-in 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server.key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noout</a:t>
            </a:r>
            <a:endParaRPr lang="fr-FR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A74989-7C10-C5B0-AA23-C8A8432F8C58}"/>
              </a:ext>
            </a:extLst>
          </p:cNvPr>
          <p:cNvSpPr txBox="1"/>
          <p:nvPr/>
        </p:nvSpPr>
        <p:spPr>
          <a:xfrm>
            <a:off x="1700403" y="4660951"/>
            <a:ext cx="4267581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n= </a:t>
            </a:r>
            <a:r>
              <a:rPr lang="fr-FR" dirty="0" err="1"/>
              <a:t>modulus</a:t>
            </a:r>
            <a:r>
              <a:rPr lang="fr-FR" dirty="0"/>
              <a:t> que l’on a vu dans le certificat.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082CE1B-87FD-44A5-B8A4-1654ACE67531}"/>
              </a:ext>
            </a:extLst>
          </p:cNvPr>
          <p:cNvSpPr txBox="1"/>
          <p:nvPr/>
        </p:nvSpPr>
        <p:spPr>
          <a:xfrm>
            <a:off x="3715512" y="6180510"/>
            <a:ext cx="2396110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exposant public : e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9F7B84-35F7-C2BC-C870-1A58B952DE28}"/>
              </a:ext>
            </a:extLst>
          </p:cNvPr>
          <p:cNvSpPr txBox="1"/>
          <p:nvPr/>
        </p:nvSpPr>
        <p:spPr>
          <a:xfrm>
            <a:off x="6903340" y="4686038"/>
            <a:ext cx="1987677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exposant privé : 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557BCF0-3ABF-1DE2-25EA-88A9E8366C76}"/>
              </a:ext>
            </a:extLst>
          </p:cNvPr>
          <p:cNvSpPr txBox="1"/>
          <p:nvPr/>
        </p:nvSpPr>
        <p:spPr>
          <a:xfrm>
            <a:off x="6903340" y="5479992"/>
            <a:ext cx="3033141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Chiffrement = m ^ e modulo 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59224A-1695-5036-D7FD-DE2700AFD63C}"/>
              </a:ext>
            </a:extLst>
          </p:cNvPr>
          <p:cNvSpPr txBox="1"/>
          <p:nvPr/>
        </p:nvSpPr>
        <p:spPr>
          <a:xfrm>
            <a:off x="6903339" y="6180510"/>
            <a:ext cx="3033141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m = chiffrement ^ d modulo 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5F11878-E7C9-180A-AA44-5AE9E718DB87}"/>
              </a:ext>
            </a:extLst>
          </p:cNvPr>
          <p:cNvCxnSpPr/>
          <p:nvPr/>
        </p:nvCxnSpPr>
        <p:spPr>
          <a:xfrm flipH="1" flipV="1">
            <a:off x="3925824" y="5849324"/>
            <a:ext cx="463296" cy="331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70078ED-D776-5704-4162-B557DD1C680A}"/>
              </a:ext>
            </a:extLst>
          </p:cNvPr>
          <p:cNvCxnSpPr/>
          <p:nvPr/>
        </p:nvCxnSpPr>
        <p:spPr>
          <a:xfrm flipH="1" flipV="1">
            <a:off x="3923158" y="4282203"/>
            <a:ext cx="255650" cy="378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1C644DF-2CA9-46A8-FA1A-47C34BBC0898}"/>
              </a:ext>
            </a:extLst>
          </p:cNvPr>
          <p:cNvCxnSpPr/>
          <p:nvPr/>
        </p:nvCxnSpPr>
        <p:spPr>
          <a:xfrm flipH="1" flipV="1">
            <a:off x="7912608" y="4282202"/>
            <a:ext cx="219456" cy="403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A53AE7-895C-E52D-18B9-CB2ADFEA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02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C75160C-04B5-D410-CD74-3DDC8CA8EDD7}"/>
              </a:ext>
            </a:extLst>
          </p:cNvPr>
          <p:cNvSpPr txBox="1"/>
          <p:nvPr/>
        </p:nvSpPr>
        <p:spPr>
          <a:xfrm>
            <a:off x="1694688" y="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Suite ...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34431E-9129-E5D2-F071-BDDF972D77E8}"/>
              </a:ext>
            </a:extLst>
          </p:cNvPr>
          <p:cNvSpPr txBox="1"/>
          <p:nvPr/>
        </p:nvSpPr>
        <p:spPr>
          <a:xfrm>
            <a:off x="3044952" y="492824"/>
            <a:ext cx="5846064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openssl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rsa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-in 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server.key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</a:t>
            </a:r>
            <a:r>
              <a:rPr lang="fr-FR" b="1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noout</a:t>
            </a:r>
            <a:endParaRPr lang="fr-FR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B3183A-73E4-CEF8-CF9F-B59C87A7F2B1}"/>
              </a:ext>
            </a:extLst>
          </p:cNvPr>
          <p:cNvSpPr txBox="1"/>
          <p:nvPr/>
        </p:nvSpPr>
        <p:spPr>
          <a:xfrm>
            <a:off x="1694688" y="1161652"/>
            <a:ext cx="4029456" cy="1631216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exponent1: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0e:e3:42:3c:c4:ff:53:49:c0:fa:a0:86:2c:56:d7: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52:9f:85:7b:64:9e:99:c1:6a:6e:d4:f8:3f:67:59: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aa:70:b8:7a:9e:c0:c0:e7:53:a1:09:f2:5d:c9:f8: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79:82:fe:f9:91:8f:74:54:5a:f8:de:37:98:04:a5: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63:86:88:e6:d4:eb:55:be:ce:5a:3d:0a:eb:6a:02: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dd:1a:45:53:69:0a:7a:7c:6a:0f:1c:8c:09:6c:de: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ea:da:d8:67:77:2a:be:9c:5b:9f:84:b8:0b:ca:ad: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9e:fa:02:69:89:98:67:82:df:c6:02:20:8a:a8:cf: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ba:5f:e0:9c:ec:fd:35:4d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6327B7-9975-15E1-A26C-C0BA861D9509}"/>
              </a:ext>
            </a:extLst>
          </p:cNvPr>
          <p:cNvSpPr txBox="1"/>
          <p:nvPr/>
        </p:nvSpPr>
        <p:spPr>
          <a:xfrm>
            <a:off x="1694688" y="3079272"/>
            <a:ext cx="4029456" cy="1631216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exponent2: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00:99:e7:e9:51:e2:a4:eb:88:ab:c0:6f:3f:7f:7d: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59:4a:3a:ba:8b:ad:37:27:92:09:13:e1:23:dd:6e: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f0:ce:65:38:93:e3:98:7a:1c:69:9c:d1:5d:60:ed: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5b:1a:2c:a5:1c:54:7c:12:44:b0:dc:c3:9a:ce:81: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14:19:94:54:71:98:ec:ab:c6:bc:e8:df:2a:6d:22: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fb:e0:f0:7a:dd:77:0d:fd:5f:cb:d2:e5:9d:67:96: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2c:9c:30:c6:72:0e:6d:6e:8d:77:21:6c:b2:15:c5: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96:0e:c7:44:06:33:55:51:ed:d1:fc:39:3d:54:84: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bd:4d:02:c3:0e:89:d1:54:c1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4D45EF8-173D-A586-8B48-BDBFE52D1A0F}"/>
              </a:ext>
            </a:extLst>
          </p:cNvPr>
          <p:cNvSpPr txBox="1"/>
          <p:nvPr/>
        </p:nvSpPr>
        <p:spPr>
          <a:xfrm>
            <a:off x="6260592" y="1155106"/>
            <a:ext cx="4163568" cy="1631216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coefficient: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39:7c:08:30:c4:06:4d:51:91:83:01:4d:51:0c:bb: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b2:a6:4c:d7:2c:db:ce:fd:8e:35:eb:79:f5:40:32: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eb:ed:05:97:0c:77:34:96:bf:3b:d6:91:ef:59:0e: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f1:7b:84:82:8c:22:52:5f:97:c4:15:6a:66:47:f0: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2e:e5:48:6b:46:34:80:1a:6a:7b:1b:6d:f1:6f:5b: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66:72:ce:80:e2:78:83:fe:8a:5e:f4:72:ca:29:3a: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87:7c:ed:36:de:95:23:28:ec:05:2a:4c:20:18:e0: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d3:5c:f1:b4:f4:af:b1:e2:12:a6:27:1a:76:0b:13:</a:t>
            </a:r>
          </a:p>
          <a:p>
            <a:pPr algn="l"/>
            <a:r>
              <a:rPr lang="fr-FR" sz="1000" dirty="0">
                <a:solidFill>
                  <a:srgbClr val="48536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 70:6a:e6:05:dc:32:4a:65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24FFD95-7A72-E707-6E7F-7C10F2977FF0}"/>
              </a:ext>
            </a:extLst>
          </p:cNvPr>
          <p:cNvSpPr txBox="1"/>
          <p:nvPr/>
        </p:nvSpPr>
        <p:spPr>
          <a:xfrm>
            <a:off x="5967984" y="3079273"/>
            <a:ext cx="4572000" cy="313932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485365"/>
                </a:solidFill>
                <a:latin typeface="Quicksand"/>
              </a:rPr>
              <a:t>Exponent1</a:t>
            </a:r>
            <a:r>
              <a:rPr lang="fr-FR" dirty="0">
                <a:solidFill>
                  <a:srgbClr val="485365"/>
                </a:solidFill>
                <a:latin typeface="Quicksand"/>
              </a:rPr>
              <a:t> et </a:t>
            </a:r>
            <a:r>
              <a:rPr lang="fr-FR" b="1" dirty="0">
                <a:solidFill>
                  <a:srgbClr val="485365"/>
                </a:solidFill>
                <a:latin typeface="Quicksand"/>
              </a:rPr>
              <a:t>Exponent2</a:t>
            </a:r>
            <a:r>
              <a:rPr lang="fr-FR" dirty="0">
                <a:solidFill>
                  <a:srgbClr val="485365"/>
                </a:solidFill>
                <a:latin typeface="Quicksand"/>
              </a:rPr>
              <a:t> sont des versions réduites de l'exposant privé utilisées pour accélérer les calculs RSA en travaillant séparément avec les deux facteurs premiers de la clé privée. </a:t>
            </a:r>
            <a:r>
              <a:rPr lang="fr-FR" b="1" dirty="0">
                <a:solidFill>
                  <a:srgbClr val="485365"/>
                </a:solidFill>
                <a:latin typeface="Quicksand"/>
              </a:rPr>
              <a:t>Le coefficient</a:t>
            </a:r>
            <a:r>
              <a:rPr lang="fr-FR" dirty="0">
                <a:solidFill>
                  <a:srgbClr val="485365"/>
                </a:solidFill>
                <a:latin typeface="Quicksand"/>
              </a:rPr>
              <a:t> est un multiplicateur qui permet de recombiner efficacement les résultats après ces calculs optimisés. Ces trois valeurs permettent d'utiliser le </a:t>
            </a:r>
            <a:r>
              <a:rPr lang="fr-FR" b="1" dirty="0">
                <a:solidFill>
                  <a:srgbClr val="485365"/>
                </a:solidFill>
                <a:latin typeface="Quicksand"/>
              </a:rPr>
              <a:t>théorème des restes chinois (CRT)</a:t>
            </a:r>
            <a:r>
              <a:rPr lang="fr-FR" dirty="0">
                <a:solidFill>
                  <a:srgbClr val="485365"/>
                </a:solidFill>
                <a:latin typeface="Quicksand"/>
              </a:rPr>
              <a:t> pour accélérer le </a:t>
            </a:r>
            <a:r>
              <a:rPr lang="fr-FR" dirty="0">
                <a:solidFill>
                  <a:srgbClr val="0070C0"/>
                </a:solidFill>
                <a:latin typeface="Quicksand"/>
              </a:rPr>
              <a:t>déchiffrement et la signature RSA</a:t>
            </a:r>
            <a:r>
              <a:rPr lang="fr-FR" dirty="0">
                <a:solidFill>
                  <a:srgbClr val="485365"/>
                </a:solidFill>
                <a:latin typeface="Quicksand"/>
              </a:rPr>
              <a:t>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45BEFE8-CDDA-56D7-D8A6-DAA9D11B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4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FA6D904-9DAF-0AAE-74DB-98575D5094DC}"/>
              </a:ext>
            </a:extLst>
          </p:cNvPr>
          <p:cNvSpPr/>
          <p:nvPr/>
        </p:nvSpPr>
        <p:spPr>
          <a:xfrm>
            <a:off x="3713707" y="3069026"/>
            <a:ext cx="3254297" cy="2527625"/>
          </a:xfrm>
          <a:prstGeom prst="roundRect">
            <a:avLst/>
          </a:prstGeom>
          <a:solidFill>
            <a:schemeClr val="accent1">
              <a:alpha val="118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BA54FA-4DA0-7FD5-FB86-BD3614D1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089" y="3298334"/>
            <a:ext cx="1464802" cy="14648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DC58159-1CCC-C6AB-3D6C-2DBE90769ABF}"/>
              </a:ext>
            </a:extLst>
          </p:cNvPr>
          <p:cNvSpPr txBox="1"/>
          <p:nvPr/>
        </p:nvSpPr>
        <p:spPr>
          <a:xfrm>
            <a:off x="4631198" y="4856728"/>
            <a:ext cx="1464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du réseau</a:t>
            </a:r>
          </a:p>
        </p:txBody>
      </p:sp>
      <p:pic>
        <p:nvPicPr>
          <p:cNvPr id="22" name="Image 21" descr="Une image contenant capture d’écran, clipart, dessin humoristique, conception&#10;&#10;Description générée automatiquement">
            <a:extLst>
              <a:ext uri="{FF2B5EF4-FFF2-40B4-BE49-F238E27FC236}">
                <a16:creationId xmlns:a16="http://schemas.microsoft.com/office/drawing/2014/main" id="{B638D715-5A8D-9399-8A3D-433C1F294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361" y="5249260"/>
            <a:ext cx="1851072" cy="1425390"/>
          </a:xfrm>
          <a:prstGeom prst="rect">
            <a:avLst/>
          </a:prstGeom>
        </p:spPr>
      </p:pic>
      <p:cxnSp>
        <p:nvCxnSpPr>
          <p:cNvPr id="23" name="Connecteur en angle 22">
            <a:extLst>
              <a:ext uri="{FF2B5EF4-FFF2-40B4-BE49-F238E27FC236}">
                <a16:creationId xmlns:a16="http://schemas.microsoft.com/office/drawing/2014/main" id="{DCCB7F0C-30A0-B145-7EC9-817A55494C6C}"/>
              </a:ext>
            </a:extLst>
          </p:cNvPr>
          <p:cNvCxnSpPr>
            <a:stCxn id="4" idx="3"/>
            <a:endCxn id="22" idx="0"/>
          </p:cNvCxnSpPr>
          <p:nvPr/>
        </p:nvCxnSpPr>
        <p:spPr>
          <a:xfrm>
            <a:off x="6968004" y="4332839"/>
            <a:ext cx="2426893" cy="91642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25B9A140-E04F-BE59-4DC8-A93518622366}"/>
              </a:ext>
            </a:extLst>
          </p:cNvPr>
          <p:cNvSpPr txBox="1"/>
          <p:nvPr/>
        </p:nvSpPr>
        <p:spPr>
          <a:xfrm>
            <a:off x="3775216" y="2050846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Attaques potentielles</a:t>
            </a:r>
          </a:p>
        </p:txBody>
      </p: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66D09EBB-26F3-7AA8-2E9C-9BCD7436416F}"/>
              </a:ext>
            </a:extLst>
          </p:cNvPr>
          <p:cNvCxnSpPr/>
          <p:nvPr/>
        </p:nvCxnSpPr>
        <p:spPr>
          <a:xfrm>
            <a:off x="6186145" y="2235512"/>
            <a:ext cx="2534194" cy="1967904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2BDCAD14-7B15-3E87-0333-D5526DC15F10}"/>
              </a:ext>
            </a:extLst>
          </p:cNvPr>
          <p:cNvSpPr txBox="1"/>
          <p:nvPr/>
        </p:nvSpPr>
        <p:spPr>
          <a:xfrm>
            <a:off x="6872373" y="1764464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MQTT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6511A21-EF94-D396-809F-970FF11958D6}"/>
              </a:ext>
            </a:extLst>
          </p:cNvPr>
          <p:cNvSpPr txBox="1"/>
          <p:nvPr/>
        </p:nvSpPr>
        <p:spPr>
          <a:xfrm>
            <a:off x="7305565" y="3966578"/>
            <a:ext cx="1023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internet</a:t>
            </a:r>
          </a:p>
        </p:txBody>
      </p:sp>
      <p:pic>
        <p:nvPicPr>
          <p:cNvPr id="32" name="Image 31" descr="Une image contenant dessin humoristique, capture d’écran, ordinateur, clipart&#10;&#10;Description générée automatiquement">
            <a:extLst>
              <a:ext uri="{FF2B5EF4-FFF2-40B4-BE49-F238E27FC236}">
                <a16:creationId xmlns:a16="http://schemas.microsoft.com/office/drawing/2014/main" id="{DC89A458-3189-BB12-DD58-03546142A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251" y="504194"/>
            <a:ext cx="1898860" cy="1898860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968F49A-9728-FB5D-08A8-2A5751D77FE7}"/>
              </a:ext>
            </a:extLst>
          </p:cNvPr>
          <p:cNvSpPr txBox="1"/>
          <p:nvPr/>
        </p:nvSpPr>
        <p:spPr>
          <a:xfrm>
            <a:off x="1477733" y="72836"/>
            <a:ext cx="90131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VULNÉRABILITÉ SUR LE MQTT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EAF4E54-A071-6E28-C897-FC670D8E76CF}"/>
              </a:ext>
            </a:extLst>
          </p:cNvPr>
          <p:cNvSpPr txBox="1"/>
          <p:nvPr/>
        </p:nvSpPr>
        <p:spPr>
          <a:xfrm>
            <a:off x="8597074" y="3557085"/>
            <a:ext cx="253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MQTTS avec </a:t>
            </a:r>
          </a:p>
          <a:p>
            <a:pPr algn="ctr"/>
            <a:r>
              <a:rPr lang="fr-FR" dirty="0"/>
              <a:t>Certificats TLS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82F3ED4-0839-6E81-8F0E-B138701D684B}"/>
              </a:ext>
            </a:extLst>
          </p:cNvPr>
          <p:cNvSpPr txBox="1"/>
          <p:nvPr/>
        </p:nvSpPr>
        <p:spPr>
          <a:xfrm>
            <a:off x="2873126" y="2522090"/>
            <a:ext cx="5220550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mosquitto_sub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-h 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</a:rPr>
              <a:t>&lt;broker&gt;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‘#’ -v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CA62F1-FA4B-3780-AA6A-33DD4E416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2" y="3436435"/>
            <a:ext cx="3543300" cy="241300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9" name="Image 8" descr="Une image contenant texte, Police, blanc, typographie&#10;&#10;Description générée automatiquement">
            <a:extLst>
              <a:ext uri="{FF2B5EF4-FFF2-40B4-BE49-F238E27FC236}">
                <a16:creationId xmlns:a16="http://schemas.microsoft.com/office/drawing/2014/main" id="{8865C33B-8461-A961-72A4-BE22D7564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97" y="3949532"/>
            <a:ext cx="2476500" cy="711200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C59B69-F155-0AF6-7712-FA7AF45C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9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F775A5D-9378-4B45-430C-2A456DF33E79}"/>
              </a:ext>
            </a:extLst>
          </p:cNvPr>
          <p:cNvSpPr/>
          <p:nvPr/>
        </p:nvSpPr>
        <p:spPr>
          <a:xfrm>
            <a:off x="3713707" y="3069026"/>
            <a:ext cx="3254297" cy="2527625"/>
          </a:xfrm>
          <a:prstGeom prst="roundRect">
            <a:avLst/>
          </a:prstGeom>
          <a:solidFill>
            <a:schemeClr val="accent1">
              <a:alpha val="118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apture d’écran, clipart, dessin humoristique, conception&#10;&#10;Description générée automatiquement">
            <a:extLst>
              <a:ext uri="{FF2B5EF4-FFF2-40B4-BE49-F238E27FC236}">
                <a16:creationId xmlns:a16="http://schemas.microsoft.com/office/drawing/2014/main" id="{C867414B-1E87-8AA8-ED61-36FAD20C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61" y="5249260"/>
            <a:ext cx="1851072" cy="1425390"/>
          </a:xfrm>
          <a:prstGeom prst="rect">
            <a:avLst/>
          </a:prstGeom>
        </p:spPr>
      </p:pic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64AB7278-E37D-C9AF-C2B4-AADFF7EBE6B0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6968004" y="4332839"/>
            <a:ext cx="2426893" cy="91642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B719AC5-0B0C-BC78-2CFB-AF86623330FA}"/>
              </a:ext>
            </a:extLst>
          </p:cNvPr>
          <p:cNvSpPr txBox="1"/>
          <p:nvPr/>
        </p:nvSpPr>
        <p:spPr>
          <a:xfrm>
            <a:off x="3775216" y="2050846"/>
            <a:ext cx="244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Attaques potentielles</a:t>
            </a:r>
          </a:p>
        </p:txBody>
      </p: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2C7A3443-8F88-B469-8BE5-A8FEBFFA970B}"/>
              </a:ext>
            </a:extLst>
          </p:cNvPr>
          <p:cNvCxnSpPr/>
          <p:nvPr/>
        </p:nvCxnSpPr>
        <p:spPr>
          <a:xfrm>
            <a:off x="6186145" y="2235512"/>
            <a:ext cx="2534194" cy="1967904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10300861-3ED5-1C04-6FF9-E35F86D1FFD2}"/>
              </a:ext>
            </a:extLst>
          </p:cNvPr>
          <p:cNvSpPr txBox="1"/>
          <p:nvPr/>
        </p:nvSpPr>
        <p:spPr>
          <a:xfrm>
            <a:off x="6872373" y="1764464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MQTT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2616775-5B8F-F183-7ECA-228F97F836E5}"/>
              </a:ext>
            </a:extLst>
          </p:cNvPr>
          <p:cNvSpPr txBox="1"/>
          <p:nvPr/>
        </p:nvSpPr>
        <p:spPr>
          <a:xfrm>
            <a:off x="7305565" y="3966578"/>
            <a:ext cx="1023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internet</a:t>
            </a:r>
          </a:p>
        </p:txBody>
      </p:sp>
      <p:pic>
        <p:nvPicPr>
          <p:cNvPr id="17" name="Image 16" descr="Une image contenant dessin humoristique, capture d’écran, ordinateur, clipart&#10;&#10;Description générée automatiquement">
            <a:extLst>
              <a:ext uri="{FF2B5EF4-FFF2-40B4-BE49-F238E27FC236}">
                <a16:creationId xmlns:a16="http://schemas.microsoft.com/office/drawing/2014/main" id="{7FCB8264-CA45-56FD-6044-096110941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51" y="504194"/>
            <a:ext cx="1898860" cy="189886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CFA10DD-16D8-A86B-00CB-D2134FFA892D}"/>
              </a:ext>
            </a:extLst>
          </p:cNvPr>
          <p:cNvSpPr txBox="1"/>
          <p:nvPr/>
        </p:nvSpPr>
        <p:spPr>
          <a:xfrm>
            <a:off x="8597074" y="3557085"/>
            <a:ext cx="253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MQTTS avec </a:t>
            </a:r>
          </a:p>
          <a:p>
            <a:pPr algn="ctr"/>
            <a:r>
              <a:rPr lang="fr-FR" dirty="0"/>
              <a:t>Certificats TLS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83BB50-FC6F-5A0B-01B8-67C0BA84E5B7}"/>
              </a:ext>
            </a:extLst>
          </p:cNvPr>
          <p:cNvSpPr txBox="1"/>
          <p:nvPr/>
        </p:nvSpPr>
        <p:spPr>
          <a:xfrm>
            <a:off x="1477733" y="72836"/>
            <a:ext cx="90131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AUTHENTIFICATION DU CLIENT PAR MOT DE PASSE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849AFBC-FE1F-0703-1C9F-A9A5AA6CA6E0}"/>
              </a:ext>
            </a:extLst>
          </p:cNvPr>
          <p:cNvSpPr txBox="1"/>
          <p:nvPr/>
        </p:nvSpPr>
        <p:spPr>
          <a:xfrm>
            <a:off x="531917" y="2552494"/>
            <a:ext cx="10904783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mosquitto_sub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-h 192.168.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</a:rPr>
              <a:t>1.25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-u 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</a:rPr>
              <a:t>ciel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–P 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</a:rPr>
              <a:t>passciel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‘home/</a:t>
            </a:r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bedroom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’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9CE9F90-52F2-AA66-D71A-ECAB5690BA65}"/>
              </a:ext>
            </a:extLst>
          </p:cNvPr>
          <p:cNvSpPr txBox="1"/>
          <p:nvPr/>
        </p:nvSpPr>
        <p:spPr>
          <a:xfrm rot="19323300">
            <a:off x="-157497" y="1312665"/>
            <a:ext cx="2396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  <a:endParaRPr lang="fr-FR" sz="32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5646FE-AFE0-F9E8-4F37-987FE5FB3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089" y="3298334"/>
            <a:ext cx="1464802" cy="146480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C03A024-C2F8-85ED-15D2-5337C815CB7E}"/>
              </a:ext>
            </a:extLst>
          </p:cNvPr>
          <p:cNvSpPr txBox="1"/>
          <p:nvPr/>
        </p:nvSpPr>
        <p:spPr>
          <a:xfrm>
            <a:off x="4631198" y="4856728"/>
            <a:ext cx="1464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Serveur du réseau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2E64652-67D1-8B1A-6CBE-D9A3F124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0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61DF910D-D988-F0C5-53B4-B06A32098B75}"/>
              </a:ext>
            </a:extLst>
          </p:cNvPr>
          <p:cNvSpPr txBox="1"/>
          <p:nvPr/>
        </p:nvSpPr>
        <p:spPr>
          <a:xfrm>
            <a:off x="1477733" y="72836"/>
            <a:ext cx="901315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LES DONNÉES MQTT SONT EN CLAIRES</a:t>
            </a:r>
          </a:p>
        </p:txBody>
      </p:sp>
      <p:pic>
        <p:nvPicPr>
          <p:cNvPr id="23" name="Image 22" descr="Une image contenant texte, capture d’écran, Police, blanc&#10;&#10;Description générée automatiquement">
            <a:extLst>
              <a:ext uri="{FF2B5EF4-FFF2-40B4-BE49-F238E27FC236}">
                <a16:creationId xmlns:a16="http://schemas.microsoft.com/office/drawing/2014/main" id="{76C7FE60-0E7F-D877-A616-51C6ED1B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54" y="2096751"/>
            <a:ext cx="7772400" cy="3335723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301D373-C120-795B-22B7-CB8941E35A66}"/>
              </a:ext>
            </a:extLst>
          </p:cNvPr>
          <p:cNvSpPr txBox="1"/>
          <p:nvPr/>
        </p:nvSpPr>
        <p:spPr>
          <a:xfrm>
            <a:off x="648757" y="1240860"/>
            <a:ext cx="10894485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mosquitto_sub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-h 192.168.1.25 -u 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</a:rPr>
              <a:t>ciel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–P 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</a:rPr>
              <a:t>passciel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‘home/</a:t>
            </a:r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bedroom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’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451B9-6B7C-4209-8CB8-848575AC924E}"/>
              </a:ext>
            </a:extLst>
          </p:cNvPr>
          <p:cNvSpPr/>
          <p:nvPr/>
        </p:nvSpPr>
        <p:spPr>
          <a:xfrm>
            <a:off x="6781800" y="4800600"/>
            <a:ext cx="1706880" cy="441960"/>
          </a:xfrm>
          <a:prstGeom prst="rect">
            <a:avLst/>
          </a:prstGeom>
          <a:solidFill>
            <a:srgbClr val="C00000">
              <a:alpha val="1823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304B75A-B5B3-3312-1358-2EB57AE9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9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E5AB3C6-DAFF-C5D3-3C96-8B428E3C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328" y="2360047"/>
            <a:ext cx="7772400" cy="315119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45D31FC-EEAA-ABC5-0D5A-E97EAB1B53F2}"/>
              </a:ext>
            </a:extLst>
          </p:cNvPr>
          <p:cNvSpPr txBox="1"/>
          <p:nvPr/>
        </p:nvSpPr>
        <p:spPr>
          <a:xfrm>
            <a:off x="648757" y="1597321"/>
            <a:ext cx="10894485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mosquitto_sub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-h 192.168.1.18 -u </a:t>
            </a:r>
            <a:r>
              <a:rPr lang="fr-FR" b="1" dirty="0">
                <a:solidFill>
                  <a:srgbClr val="000000"/>
                </a:solidFill>
                <a:latin typeface="Menlo" panose="020B0609030804020204" pitchFamily="49" charset="0"/>
              </a:rPr>
              <a:t>ciel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–P </a:t>
            </a:r>
            <a:r>
              <a:rPr lang="fr-FR" b="1" dirty="0" err="1">
                <a:solidFill>
                  <a:srgbClr val="000000"/>
                </a:solidFill>
                <a:latin typeface="Menlo" panose="020B0609030804020204" pitchFamily="49" charset="0"/>
              </a:rPr>
              <a:t>passciel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</a:t>
            </a:r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‘home/</a:t>
            </a:r>
            <a:r>
              <a:rPr lang="fr-FR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bedroom</a:t>
            </a:r>
            <a:r>
              <a:rPr lang="fr-FR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’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C71281-6BD1-0602-36A1-563568DD7FCD}"/>
              </a:ext>
            </a:extLst>
          </p:cNvPr>
          <p:cNvSpPr txBox="1"/>
          <p:nvPr/>
        </p:nvSpPr>
        <p:spPr>
          <a:xfrm>
            <a:off x="1174934" y="336307"/>
            <a:ext cx="984212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LES IDENTIFIANT/PASSWORD SONT EN CLAIRES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EF251A-76E6-5CA4-A019-703FFEE49A38}"/>
              </a:ext>
            </a:extLst>
          </p:cNvPr>
          <p:cNvSpPr/>
          <p:nvPr/>
        </p:nvSpPr>
        <p:spPr>
          <a:xfrm>
            <a:off x="7029773" y="5039699"/>
            <a:ext cx="1706880" cy="441960"/>
          </a:xfrm>
          <a:prstGeom prst="rect">
            <a:avLst/>
          </a:prstGeom>
          <a:solidFill>
            <a:srgbClr val="C00000">
              <a:alpha val="1823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F24B6C3-F8FF-AD9F-B025-0EA8BF4ABEC4}"/>
              </a:ext>
            </a:extLst>
          </p:cNvPr>
          <p:cNvSpPr txBox="1"/>
          <p:nvPr/>
        </p:nvSpPr>
        <p:spPr>
          <a:xfrm>
            <a:off x="71459" y="5780782"/>
            <a:ext cx="1204907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libri" panose="020F0502020204030204" pitchFamily="34" charset="0"/>
                <a:cs typeface="Calibri" panose="020F0502020204030204" pitchFamily="34" charset="0"/>
              </a:rPr>
              <a:t>Il va donc falloir chiffrer la communication. On utilise des certificats TLS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E1AA385-9847-457B-DAE1-9DBD6764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53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02A634E1-3F86-0528-7FDA-C91324F13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2440" y="0"/>
            <a:ext cx="4572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D413F06-B5DB-D783-E50E-1FAC13EE8FA3}"/>
              </a:ext>
            </a:extLst>
          </p:cNvPr>
          <p:cNvSpPr txBox="1"/>
          <p:nvPr/>
        </p:nvSpPr>
        <p:spPr>
          <a:xfrm>
            <a:off x="588252" y="3801353"/>
            <a:ext cx="2543695" cy="1200329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Chiffrement symétrique</a:t>
            </a:r>
          </a:p>
          <a:p>
            <a:r>
              <a:rPr lang="fr-FR" dirty="0"/>
              <a:t>(AES ou CHACHA20 …)</a:t>
            </a:r>
          </a:p>
          <a:p>
            <a:r>
              <a:rPr lang="fr-FR" dirty="0"/>
              <a:t>Avec authentification (GCM ou POLY1305)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883F45-A0B7-DC9E-37BC-15EE622269D6}"/>
              </a:ext>
            </a:extLst>
          </p:cNvPr>
          <p:cNvSpPr txBox="1"/>
          <p:nvPr/>
        </p:nvSpPr>
        <p:spPr>
          <a:xfrm>
            <a:off x="532015" y="950422"/>
            <a:ext cx="2543695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Chiffrement asymétrique</a:t>
            </a:r>
          </a:p>
          <a:p>
            <a:r>
              <a:rPr lang="fr-FR" dirty="0"/>
              <a:t>(RSA ou  ECDSA)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1D0B76-121C-A0B0-8E1A-FA7A612FD378}"/>
              </a:ext>
            </a:extLst>
          </p:cNvPr>
          <p:cNvSpPr txBox="1"/>
          <p:nvPr/>
        </p:nvSpPr>
        <p:spPr>
          <a:xfrm>
            <a:off x="532014" y="1775447"/>
            <a:ext cx="2543695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Chiffrement asymétrique</a:t>
            </a:r>
          </a:p>
          <a:p>
            <a:r>
              <a:rPr lang="fr-FR" dirty="0"/>
              <a:t>(RSA ou DHE/ECDHE)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FAB319CA-3570-0E45-813D-7B6BBC1FD909}"/>
              </a:ext>
            </a:extLst>
          </p:cNvPr>
          <p:cNvCxnSpPr>
            <a:cxnSpLocks/>
          </p:cNvCxnSpPr>
          <p:nvPr/>
        </p:nvCxnSpPr>
        <p:spPr>
          <a:xfrm flipV="1">
            <a:off x="3200399" y="1270861"/>
            <a:ext cx="1542082" cy="2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DBA7370-D654-3A46-76C2-4256D2EDED2E}"/>
              </a:ext>
            </a:extLst>
          </p:cNvPr>
          <p:cNvCxnSpPr>
            <a:cxnSpLocks/>
          </p:cNvCxnSpPr>
          <p:nvPr/>
        </p:nvCxnSpPr>
        <p:spPr>
          <a:xfrm>
            <a:off x="3200399" y="2098613"/>
            <a:ext cx="8214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21915E7-78CE-AB1F-7AF1-1658FDCB4EDE}"/>
              </a:ext>
            </a:extLst>
          </p:cNvPr>
          <p:cNvCxnSpPr>
            <a:cxnSpLocks/>
          </p:cNvCxnSpPr>
          <p:nvPr/>
        </p:nvCxnSpPr>
        <p:spPr>
          <a:xfrm>
            <a:off x="3324385" y="4525503"/>
            <a:ext cx="6974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8F8DAB1F-0C16-A91A-6264-BF0B22DB2001}"/>
              </a:ext>
            </a:extLst>
          </p:cNvPr>
          <p:cNvSpPr/>
          <p:nvPr/>
        </p:nvSpPr>
        <p:spPr>
          <a:xfrm>
            <a:off x="4214247" y="2681207"/>
            <a:ext cx="480447" cy="371959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D1582690-27A3-4D5A-1D9F-75437B640B77}"/>
              </a:ext>
            </a:extLst>
          </p:cNvPr>
          <p:cNvSpPr/>
          <p:nvPr/>
        </p:nvSpPr>
        <p:spPr>
          <a:xfrm>
            <a:off x="4198750" y="1596753"/>
            <a:ext cx="472698" cy="94497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1FBA886-D418-74BF-920C-555795D60A61}"/>
              </a:ext>
            </a:extLst>
          </p:cNvPr>
          <p:cNvSpPr txBox="1"/>
          <p:nvPr/>
        </p:nvSpPr>
        <p:spPr>
          <a:xfrm>
            <a:off x="8924440" y="2878023"/>
            <a:ext cx="2982722" cy="923330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1" i="0" u="none" strike="noStrike" dirty="0">
                <a:solidFill>
                  <a:srgbClr val="000000"/>
                </a:solidFill>
                <a:effectLst/>
              </a:rPr>
              <a:t>De la vérification du certificat jusqu’au chiffrement des communications</a:t>
            </a: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B32976-3783-095C-172C-9DE564D45206}"/>
              </a:ext>
            </a:extLst>
          </p:cNvPr>
          <p:cNvSpPr/>
          <p:nvPr/>
        </p:nvSpPr>
        <p:spPr>
          <a:xfrm>
            <a:off x="8961089" y="4541003"/>
            <a:ext cx="29460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Confidentialité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088ED3-50BB-C2D0-FACF-69312186D3F1}"/>
              </a:ext>
            </a:extLst>
          </p:cNvPr>
          <p:cNvSpPr/>
          <p:nvPr/>
        </p:nvSpPr>
        <p:spPr>
          <a:xfrm>
            <a:off x="7867480" y="854236"/>
            <a:ext cx="418761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Intégri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té </a:t>
            </a:r>
            <a:r>
              <a:rPr lang="fr-FR" sz="32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</a:rPr>
              <a:t>+ </a:t>
            </a:r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Authenticité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32FBD5-82B8-E59F-35F0-F2508ABC9544}"/>
              </a:ext>
            </a:extLst>
          </p:cNvPr>
          <p:cNvSpPr/>
          <p:nvPr/>
        </p:nvSpPr>
        <p:spPr>
          <a:xfrm>
            <a:off x="9003816" y="1516448"/>
            <a:ext cx="29460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Confidentialité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31172C49-387D-EAE7-5230-34F80F5C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0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 descr="Base de données avec un remplissage uni">
            <a:extLst>
              <a:ext uri="{FF2B5EF4-FFF2-40B4-BE49-F238E27FC236}">
                <a16:creationId xmlns:a16="http://schemas.microsoft.com/office/drawing/2014/main" id="{E91FCBDD-AAA9-32D7-CA90-3B0248884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474" y="1405128"/>
            <a:ext cx="1527048" cy="1527048"/>
          </a:xfrm>
          <a:prstGeom prst="rect">
            <a:avLst/>
          </a:prstGeom>
        </p:spPr>
      </p:pic>
      <p:pic>
        <p:nvPicPr>
          <p:cNvPr id="5" name="Graphique 4" descr="Fenêtre de navigateur avec un remplissage uni">
            <a:extLst>
              <a:ext uri="{FF2B5EF4-FFF2-40B4-BE49-F238E27FC236}">
                <a16:creationId xmlns:a16="http://schemas.microsoft.com/office/drawing/2014/main" id="{25DD08E1-70D0-BE9C-12D9-891BA9D1E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4940" y="1350264"/>
            <a:ext cx="1527048" cy="1527048"/>
          </a:xfrm>
          <a:prstGeom prst="rect">
            <a:avLst/>
          </a:prstGeom>
        </p:spPr>
      </p:pic>
      <p:pic>
        <p:nvPicPr>
          <p:cNvPr id="6" name="Graphique 5" descr="Clé avec un remplissage uni">
            <a:extLst>
              <a:ext uri="{FF2B5EF4-FFF2-40B4-BE49-F238E27FC236}">
                <a16:creationId xmlns:a16="http://schemas.microsoft.com/office/drawing/2014/main" id="{BB0ACF60-5D57-1D0E-B69F-310F9109D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540" y="5017008"/>
            <a:ext cx="914400" cy="914400"/>
          </a:xfrm>
          <a:prstGeom prst="rect">
            <a:avLst/>
          </a:prstGeom>
        </p:spPr>
      </p:pic>
      <p:pic>
        <p:nvPicPr>
          <p:cNvPr id="7" name="Graphique 6" descr="Clé avec un remplissage uni">
            <a:extLst>
              <a:ext uri="{FF2B5EF4-FFF2-40B4-BE49-F238E27FC236}">
                <a16:creationId xmlns:a16="http://schemas.microsoft.com/office/drawing/2014/main" id="{B8979793-4A48-DE41-B736-2C5A4E4CB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5760" y="5017008"/>
            <a:ext cx="914400" cy="914400"/>
          </a:xfrm>
          <a:prstGeom prst="rect">
            <a:avLst/>
          </a:prstGeom>
        </p:spPr>
      </p:pic>
      <p:pic>
        <p:nvPicPr>
          <p:cNvPr id="9" name="Graphique 8" descr="Enveloppe contour">
            <a:extLst>
              <a:ext uri="{FF2B5EF4-FFF2-40B4-BE49-F238E27FC236}">
                <a16:creationId xmlns:a16="http://schemas.microsoft.com/office/drawing/2014/main" id="{AF8D8B19-EB9C-6B68-A19B-109DF4E16D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0561" y="3794760"/>
            <a:ext cx="914400" cy="914400"/>
          </a:xfrm>
          <a:prstGeom prst="rect">
            <a:avLst/>
          </a:prstGeom>
        </p:spPr>
      </p:pic>
      <p:pic>
        <p:nvPicPr>
          <p:cNvPr id="13" name="Graphique 12" descr="Enveloppe ouverte contour">
            <a:extLst>
              <a:ext uri="{FF2B5EF4-FFF2-40B4-BE49-F238E27FC236}">
                <a16:creationId xmlns:a16="http://schemas.microsoft.com/office/drawing/2014/main" id="{8A8DA5C1-F6D5-7FB8-A504-E1DE8FF3E1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11680" y="3794760"/>
            <a:ext cx="914400" cy="914400"/>
          </a:xfrm>
          <a:prstGeom prst="rect">
            <a:avLst/>
          </a:prstGeom>
        </p:spPr>
      </p:pic>
      <p:pic>
        <p:nvPicPr>
          <p:cNvPr id="15" name="Graphique 14" descr="Engrenages avec un remplissage uni">
            <a:extLst>
              <a:ext uri="{FF2B5EF4-FFF2-40B4-BE49-F238E27FC236}">
                <a16:creationId xmlns:a16="http://schemas.microsoft.com/office/drawing/2014/main" id="{18F4CE73-7D21-3E7D-1871-83938118E0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7540" y="3794760"/>
            <a:ext cx="914400" cy="914400"/>
          </a:xfrm>
          <a:prstGeom prst="rect">
            <a:avLst/>
          </a:prstGeom>
        </p:spPr>
      </p:pic>
      <p:pic>
        <p:nvPicPr>
          <p:cNvPr id="16" name="Graphique 15" descr="Engrenages avec un remplissage uni">
            <a:extLst>
              <a:ext uri="{FF2B5EF4-FFF2-40B4-BE49-F238E27FC236}">
                <a16:creationId xmlns:a16="http://schemas.microsoft.com/office/drawing/2014/main" id="{EE2C96E8-B1B0-D3E9-92A5-6C839F81E1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V="1">
            <a:off x="7888224" y="3794760"/>
            <a:ext cx="914400" cy="914400"/>
          </a:xfrm>
          <a:prstGeom prst="rect">
            <a:avLst/>
          </a:prstGeom>
        </p:spPr>
      </p:pic>
      <p:pic>
        <p:nvPicPr>
          <p:cNvPr id="17" name="Graphique 16" descr="Enveloppe ouverte contour">
            <a:extLst>
              <a:ext uri="{FF2B5EF4-FFF2-40B4-BE49-F238E27FC236}">
                <a16:creationId xmlns:a16="http://schemas.microsoft.com/office/drawing/2014/main" id="{1753B039-8685-7EEC-40E1-7CA159D820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5928" y="3730752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67CDC67-C029-A685-8C18-8F20A72376FC}"/>
              </a:ext>
            </a:extLst>
          </p:cNvPr>
          <p:cNvSpPr txBox="1"/>
          <p:nvPr/>
        </p:nvSpPr>
        <p:spPr>
          <a:xfrm>
            <a:off x="3391662" y="1165598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82B01E5-3ACC-370D-0FD9-4F4CFB468B66}"/>
              </a:ext>
            </a:extLst>
          </p:cNvPr>
          <p:cNvSpPr txBox="1"/>
          <p:nvPr/>
        </p:nvSpPr>
        <p:spPr>
          <a:xfrm>
            <a:off x="7788023" y="1182624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72BE84D-5613-834E-D823-6B9A617FBA55}"/>
              </a:ext>
            </a:extLst>
          </p:cNvPr>
          <p:cNvSpPr txBox="1"/>
          <p:nvPr/>
        </p:nvSpPr>
        <p:spPr>
          <a:xfrm>
            <a:off x="3042857" y="3456170"/>
            <a:ext cx="13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Chiffrement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C68177B-3207-E83C-B1CD-191F84A19AED}"/>
              </a:ext>
            </a:extLst>
          </p:cNvPr>
          <p:cNvSpPr txBox="1"/>
          <p:nvPr/>
        </p:nvSpPr>
        <p:spPr>
          <a:xfrm>
            <a:off x="7570090" y="3456170"/>
            <a:ext cx="164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Déchiffrement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58BB61F-7165-27AE-AD1C-2DC25B6B9BE8}"/>
              </a:ext>
            </a:extLst>
          </p:cNvPr>
          <p:cNvSpPr txBox="1"/>
          <p:nvPr/>
        </p:nvSpPr>
        <p:spPr>
          <a:xfrm>
            <a:off x="2826734" y="5746742"/>
            <a:ext cx="176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 symétrique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725ADDD-FC50-83F6-BFDF-6D92D71D9E9A}"/>
              </a:ext>
            </a:extLst>
          </p:cNvPr>
          <p:cNvSpPr txBox="1"/>
          <p:nvPr/>
        </p:nvSpPr>
        <p:spPr>
          <a:xfrm>
            <a:off x="7735255" y="5716000"/>
            <a:ext cx="176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 symétrique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86CAC518-D72C-CA8F-5143-17AE5496720A}"/>
              </a:ext>
            </a:extLst>
          </p:cNvPr>
          <p:cNvCxnSpPr/>
          <p:nvPr/>
        </p:nvCxnSpPr>
        <p:spPr>
          <a:xfrm>
            <a:off x="2926080" y="4251960"/>
            <a:ext cx="353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EB1E0C3-9080-6CAC-40E4-C108968EE4CC}"/>
              </a:ext>
            </a:extLst>
          </p:cNvPr>
          <p:cNvCxnSpPr/>
          <p:nvPr/>
        </p:nvCxnSpPr>
        <p:spPr>
          <a:xfrm>
            <a:off x="4091940" y="4251960"/>
            <a:ext cx="353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E3A7AB95-B389-7966-F15A-E2B6AA10B57D}"/>
              </a:ext>
            </a:extLst>
          </p:cNvPr>
          <p:cNvCxnSpPr/>
          <p:nvPr/>
        </p:nvCxnSpPr>
        <p:spPr>
          <a:xfrm flipV="1">
            <a:off x="3634740" y="4709160"/>
            <a:ext cx="0" cy="448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9C6F4D0-BE56-2E8C-1C3B-DE1A8E28112D}"/>
              </a:ext>
            </a:extLst>
          </p:cNvPr>
          <p:cNvCxnSpPr/>
          <p:nvPr/>
        </p:nvCxnSpPr>
        <p:spPr>
          <a:xfrm>
            <a:off x="8863584" y="4267200"/>
            <a:ext cx="353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34A1A9F8-545C-2844-DF3A-9F47435106AF}"/>
              </a:ext>
            </a:extLst>
          </p:cNvPr>
          <p:cNvCxnSpPr/>
          <p:nvPr/>
        </p:nvCxnSpPr>
        <p:spPr>
          <a:xfrm flipV="1">
            <a:off x="8438388" y="4792980"/>
            <a:ext cx="0" cy="448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17A9D23-EB5C-AEC6-982A-885343094076}"/>
              </a:ext>
            </a:extLst>
          </p:cNvPr>
          <p:cNvSpPr txBox="1"/>
          <p:nvPr/>
        </p:nvSpPr>
        <p:spPr>
          <a:xfrm>
            <a:off x="1951865" y="4666488"/>
            <a:ext cx="111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Message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F8164C3-D138-45F5-82C2-46C1C0B0759B}"/>
              </a:ext>
            </a:extLst>
          </p:cNvPr>
          <p:cNvSpPr txBox="1"/>
          <p:nvPr/>
        </p:nvSpPr>
        <p:spPr>
          <a:xfrm>
            <a:off x="9270064" y="4647676"/>
            <a:ext cx="111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Message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DD8C0E1-A4C8-CB05-D940-C7AB6A5D1638}"/>
              </a:ext>
            </a:extLst>
          </p:cNvPr>
          <p:cNvCxnSpPr/>
          <p:nvPr/>
        </p:nvCxnSpPr>
        <p:spPr>
          <a:xfrm>
            <a:off x="7602666" y="4267200"/>
            <a:ext cx="3535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412A8D06-A530-EE17-455D-8E390A77583C}"/>
              </a:ext>
            </a:extLst>
          </p:cNvPr>
          <p:cNvSpPr txBox="1"/>
          <p:nvPr/>
        </p:nvSpPr>
        <p:spPr>
          <a:xfrm>
            <a:off x="3068764" y="306039"/>
            <a:ext cx="6148388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badi" panose="020F0502020204030204" pitchFamily="34" charset="0"/>
              </a:rPr>
              <a:t>CHIFFREMENT SYMÉTRIQUE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AC8058A-2DF4-0245-04E6-43935D952CA3}"/>
              </a:ext>
            </a:extLst>
          </p:cNvPr>
          <p:cNvSpPr txBox="1"/>
          <p:nvPr/>
        </p:nvSpPr>
        <p:spPr>
          <a:xfrm>
            <a:off x="2662142" y="6315587"/>
            <a:ext cx="6961633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Exemple d’algorithme de chiffrement symétrique : AES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176F82-B8C8-1523-7142-F3E808E52289}"/>
              </a:ext>
            </a:extLst>
          </p:cNvPr>
          <p:cNvSpPr/>
          <p:nvPr/>
        </p:nvSpPr>
        <p:spPr>
          <a:xfrm rot="19331208">
            <a:off x="-40488" y="1112739"/>
            <a:ext cx="27064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Confidentialité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B2BE039-F53C-881B-1D67-D4ABC159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2.59259E-6 L 0.17539 0.0023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 descr="Clé avec un remplissage uni">
            <a:extLst>
              <a:ext uri="{FF2B5EF4-FFF2-40B4-BE49-F238E27FC236}">
                <a16:creationId xmlns:a16="http://schemas.microsoft.com/office/drawing/2014/main" id="{3507103F-D1F7-724B-A1B3-82D87AC1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8065" y="4169141"/>
            <a:ext cx="914400" cy="914400"/>
          </a:xfrm>
          <a:prstGeom prst="rect">
            <a:avLst/>
          </a:prstGeom>
        </p:spPr>
      </p:pic>
      <p:pic>
        <p:nvPicPr>
          <p:cNvPr id="10" name="Graphique 9" descr="Clé avec un remplissage uni">
            <a:extLst>
              <a:ext uri="{FF2B5EF4-FFF2-40B4-BE49-F238E27FC236}">
                <a16:creationId xmlns:a16="http://schemas.microsoft.com/office/drawing/2014/main" id="{A5A5946C-427D-B759-8ED1-1032E4847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8065" y="5179922"/>
            <a:ext cx="914400" cy="914400"/>
          </a:xfrm>
          <a:prstGeom prst="rect">
            <a:avLst/>
          </a:prstGeom>
        </p:spPr>
      </p:pic>
      <p:pic>
        <p:nvPicPr>
          <p:cNvPr id="12" name="Graphique 11" descr="Base de données avec un remplissage uni">
            <a:extLst>
              <a:ext uri="{FF2B5EF4-FFF2-40B4-BE49-F238E27FC236}">
                <a16:creationId xmlns:a16="http://schemas.microsoft.com/office/drawing/2014/main" id="{173886F9-6986-EF02-ABF1-2AAFA44791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8504" y="1526048"/>
            <a:ext cx="1527048" cy="1527048"/>
          </a:xfrm>
          <a:prstGeom prst="rect">
            <a:avLst/>
          </a:prstGeom>
        </p:spPr>
      </p:pic>
      <p:pic>
        <p:nvPicPr>
          <p:cNvPr id="14" name="Graphique 13" descr="Fenêtre de navigateur avec un remplissage uni">
            <a:extLst>
              <a:ext uri="{FF2B5EF4-FFF2-40B4-BE49-F238E27FC236}">
                <a16:creationId xmlns:a16="http://schemas.microsoft.com/office/drawing/2014/main" id="{1B63D3CA-E6C4-72D9-0420-5541E6E79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6734" y="1506236"/>
            <a:ext cx="1527048" cy="152704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724DBB2-CE6C-7CC5-75C2-AE1F780ECCEF}"/>
              </a:ext>
            </a:extLst>
          </p:cNvPr>
          <p:cNvSpPr txBox="1"/>
          <p:nvPr/>
        </p:nvSpPr>
        <p:spPr>
          <a:xfrm>
            <a:off x="2787777" y="1166276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B9DEB1-0C3E-91BB-B0EE-51EE87E5448E}"/>
              </a:ext>
            </a:extLst>
          </p:cNvPr>
          <p:cNvSpPr txBox="1"/>
          <p:nvPr/>
        </p:nvSpPr>
        <p:spPr>
          <a:xfrm>
            <a:off x="7726299" y="1122926"/>
            <a:ext cx="96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591871-5B4A-2121-B555-65FCF1369540}"/>
              </a:ext>
            </a:extLst>
          </p:cNvPr>
          <p:cNvSpPr txBox="1"/>
          <p:nvPr/>
        </p:nvSpPr>
        <p:spPr>
          <a:xfrm>
            <a:off x="3380994" y="5909656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 publique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677D3E-DCF0-9DBB-57B5-4FFFF0F05EAB}"/>
              </a:ext>
            </a:extLst>
          </p:cNvPr>
          <p:cNvSpPr txBox="1"/>
          <p:nvPr/>
        </p:nvSpPr>
        <p:spPr>
          <a:xfrm>
            <a:off x="3423666" y="4898875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Clé privée</a:t>
            </a:r>
          </a:p>
        </p:txBody>
      </p:sp>
      <p:pic>
        <p:nvPicPr>
          <p:cNvPr id="20" name="Graphique 19" descr="Engrenages avec un remplissage uni">
            <a:extLst>
              <a:ext uri="{FF2B5EF4-FFF2-40B4-BE49-F238E27FC236}">
                <a16:creationId xmlns:a16="http://schemas.microsoft.com/office/drawing/2014/main" id="{521B0056-585D-6809-8F6D-F3470042E8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7703058" y="3096137"/>
            <a:ext cx="914400" cy="914400"/>
          </a:xfrm>
          <a:prstGeom prst="rect">
            <a:avLst/>
          </a:prstGeom>
        </p:spPr>
      </p:pic>
      <p:pic>
        <p:nvPicPr>
          <p:cNvPr id="21" name="Graphique 20" descr="Enveloppe ouverte contour">
            <a:extLst>
              <a:ext uri="{FF2B5EF4-FFF2-40B4-BE49-F238E27FC236}">
                <a16:creationId xmlns:a16="http://schemas.microsoft.com/office/drawing/2014/main" id="{4EE512EB-423E-5ED4-9A42-1D4A4759A8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2491" y="3096137"/>
            <a:ext cx="914400" cy="914400"/>
          </a:xfrm>
          <a:prstGeom prst="rect">
            <a:avLst/>
          </a:prstGeom>
        </p:spPr>
      </p:pic>
      <p:pic>
        <p:nvPicPr>
          <p:cNvPr id="24" name="Graphique 23" descr="Engrenages avec un remplissage uni">
            <a:extLst>
              <a:ext uri="{FF2B5EF4-FFF2-40B4-BE49-F238E27FC236}">
                <a16:creationId xmlns:a16="http://schemas.microsoft.com/office/drawing/2014/main" id="{5CB90E13-74F3-52C6-AE80-331E662DA3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8065" y="3079635"/>
            <a:ext cx="914400" cy="914400"/>
          </a:xfrm>
          <a:prstGeom prst="rect">
            <a:avLst/>
          </a:prstGeom>
        </p:spPr>
      </p:pic>
      <p:pic>
        <p:nvPicPr>
          <p:cNvPr id="25" name="Graphique 24" descr="Enveloppe contour">
            <a:extLst>
              <a:ext uri="{FF2B5EF4-FFF2-40B4-BE49-F238E27FC236}">
                <a16:creationId xmlns:a16="http://schemas.microsoft.com/office/drawing/2014/main" id="{D0834B7D-0F70-690B-0917-CB73E0E759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6886" y="3137023"/>
            <a:ext cx="914400" cy="914400"/>
          </a:xfrm>
          <a:prstGeom prst="rect">
            <a:avLst/>
          </a:prstGeom>
        </p:spPr>
      </p:pic>
      <p:pic>
        <p:nvPicPr>
          <p:cNvPr id="26" name="Graphique 25" descr="Enveloppe ouverte contour">
            <a:extLst>
              <a:ext uri="{FF2B5EF4-FFF2-40B4-BE49-F238E27FC236}">
                <a16:creationId xmlns:a16="http://schemas.microsoft.com/office/drawing/2014/main" id="{705CF3B9-18D6-B8ED-D53D-AF15B8E9F5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31455" y="3033284"/>
            <a:ext cx="914400" cy="9144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8F72FEE1-7A78-6CE2-9AFB-3EA01A08B7F6}"/>
              </a:ext>
            </a:extLst>
          </p:cNvPr>
          <p:cNvCxnSpPr/>
          <p:nvPr/>
        </p:nvCxnSpPr>
        <p:spPr>
          <a:xfrm flipH="1">
            <a:off x="2828545" y="3594223"/>
            <a:ext cx="7395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D5D1845-60F2-EF52-7181-2B288B902893}"/>
              </a:ext>
            </a:extLst>
          </p:cNvPr>
          <p:cNvCxnSpPr/>
          <p:nvPr/>
        </p:nvCxnSpPr>
        <p:spPr>
          <a:xfrm flipH="1">
            <a:off x="8527543" y="3573518"/>
            <a:ext cx="7395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1A53AB1-104D-BE8C-5187-FF2B42E5013A}"/>
              </a:ext>
            </a:extLst>
          </p:cNvPr>
          <p:cNvCxnSpPr>
            <a:cxnSpLocks/>
          </p:cNvCxnSpPr>
          <p:nvPr/>
        </p:nvCxnSpPr>
        <p:spPr>
          <a:xfrm flipH="1">
            <a:off x="7176898" y="3594223"/>
            <a:ext cx="5261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5877EBB-178A-A528-1737-7DEB0D9D159E}"/>
              </a:ext>
            </a:extLst>
          </p:cNvPr>
          <p:cNvCxnSpPr/>
          <p:nvPr/>
        </p:nvCxnSpPr>
        <p:spPr>
          <a:xfrm flipV="1">
            <a:off x="4035552" y="4010538"/>
            <a:ext cx="0" cy="354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041FA1C-E1CC-6E8B-7428-35C3F93DC304}"/>
              </a:ext>
            </a:extLst>
          </p:cNvPr>
          <p:cNvCxnSpPr>
            <a:cxnSpLocks/>
          </p:cNvCxnSpPr>
          <p:nvPr/>
        </p:nvCxnSpPr>
        <p:spPr>
          <a:xfrm flipV="1">
            <a:off x="8206740" y="4051424"/>
            <a:ext cx="30480" cy="112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7FABC8A-5E41-CD8B-1359-DA406628FB0F}"/>
              </a:ext>
            </a:extLst>
          </p:cNvPr>
          <p:cNvCxnSpPr>
            <a:cxnSpLocks/>
          </p:cNvCxnSpPr>
          <p:nvPr/>
        </p:nvCxnSpPr>
        <p:spPr>
          <a:xfrm flipH="1">
            <a:off x="4387978" y="3594223"/>
            <a:ext cx="3669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D370E03-E5DE-201F-E881-B7B3C67E1615}"/>
              </a:ext>
            </a:extLst>
          </p:cNvPr>
          <p:cNvSpPr txBox="1"/>
          <p:nvPr/>
        </p:nvSpPr>
        <p:spPr>
          <a:xfrm>
            <a:off x="3068764" y="306039"/>
            <a:ext cx="6148388" cy="646331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badi" panose="020F0502020204030204" pitchFamily="34" charset="0"/>
              </a:rPr>
              <a:t>CHIFFREMENT ASYMÉTRIQUE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E4B1BBE-93BE-6CAE-9DBC-7027431F5D7D}"/>
              </a:ext>
            </a:extLst>
          </p:cNvPr>
          <p:cNvSpPr txBox="1"/>
          <p:nvPr/>
        </p:nvSpPr>
        <p:spPr>
          <a:xfrm>
            <a:off x="2662142" y="6315587"/>
            <a:ext cx="6961633" cy="369332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Exemple d’algorithme de chiffrement asymétrique : RSA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A7206A-0525-AB5E-CD84-C491D6AD6B0F}"/>
              </a:ext>
            </a:extLst>
          </p:cNvPr>
          <p:cNvSpPr/>
          <p:nvPr/>
        </p:nvSpPr>
        <p:spPr>
          <a:xfrm rot="19331208">
            <a:off x="-40488" y="1112739"/>
            <a:ext cx="27064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Confidentialité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8BF219-CDB2-FDE0-8216-EC766A85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33568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34544 0.0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0.12148 -0.0030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5" Type="http://schemas.microsoft.com/office/2011/relationships/webextension" Target="webextension5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  <wetp:taskpane dockstate="right" visibility="0" width="350" row="0">
    <wetp:webextensionref xmlns:r="http://schemas.openxmlformats.org/officeDocument/2006/relationships" r:id="rId4"/>
  </wetp:taskpane>
  <wetp:taskpane dockstate="right" visibility="0" width="350" row="0">
    <wetp:webextensionref xmlns:r="http://schemas.openxmlformats.org/officeDocument/2006/relationships" r:id="rId5"/>
  </wetp:taskpane>
</wetp:taskpanes>
</file>

<file path=ppt/webextensions/webextension1.xml><?xml version="1.0" encoding="utf-8"?>
<we:webextension xmlns:we="http://schemas.microsoft.com/office/webextensions/webextension/2010/11" id="{BADDE758-F2DE-B845-8801-D47BD070E734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53EF379-A821-2542-9B0D-53CAAF2AD323}">
  <we:reference id="wa200005669" version="2.0.0.0" store="fr-FR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4E03A11-F2BE-7C4F-9169-73F44BDF8B31}">
  <we:reference id="wa200007130" version="1.0.0.1" store="fr-FR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5D3E0C84-9413-C94E-9AE2-F7CF7863EDE2}">
  <we:reference id="wa200006000" version="1.2.1.0" store="fr-FR" storeType="OMEX"/>
  <we:alternateReferences>
    <we:reference id="WA200006000" version="1.2.1.0" store="WA200006000" storeType="OMEX"/>
  </we:alternateReferences>
  <we:properties>
    <we:property name="document_UID" value="&quot;7e3e5b55-72df-4f61-b410-8cf12e889948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B76D3A0B-89D7-7947-8589-0F9A46F7368A}">
  <we:reference id="wa200000113" version="1.0.0.0" store="fr-FR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5033</TotalTime>
  <Words>3483</Words>
  <Application>Microsoft Macintosh PowerPoint</Application>
  <PresentationFormat>Grand écran</PresentationFormat>
  <Paragraphs>413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-webkit-standard</vt:lpstr>
      <vt:lpstr>Abadi</vt:lpstr>
      <vt:lpstr>Aptos</vt:lpstr>
      <vt:lpstr>Arial</vt:lpstr>
      <vt:lpstr>Calibri</vt:lpstr>
      <vt:lpstr>Menlo</vt:lpstr>
      <vt:lpstr>Quicksand</vt:lpstr>
      <vt:lpstr>Symbol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samuel BOUHENIC</cp:lastModifiedBy>
  <cp:revision>26</cp:revision>
  <cp:lastPrinted>2025-03-04T08:54:54Z</cp:lastPrinted>
  <dcterms:created xsi:type="dcterms:W3CDTF">2013-01-27T09:14:16Z</dcterms:created>
  <dcterms:modified xsi:type="dcterms:W3CDTF">2025-03-04T09:08:25Z</dcterms:modified>
  <cp:category/>
</cp:coreProperties>
</file>